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0"/>
  </p:notesMasterIdLst>
  <p:sldIdLst>
    <p:sldId id="256" r:id="rId2"/>
    <p:sldId id="304" r:id="rId3"/>
    <p:sldId id="302" r:id="rId4"/>
    <p:sldId id="292" r:id="rId5"/>
    <p:sldId id="258" r:id="rId6"/>
    <p:sldId id="276" r:id="rId7"/>
    <p:sldId id="305" r:id="rId8"/>
    <p:sldId id="306" r:id="rId9"/>
    <p:sldId id="307" r:id="rId10"/>
    <p:sldId id="262" r:id="rId11"/>
    <p:sldId id="295" r:id="rId12"/>
    <p:sldId id="278" r:id="rId13"/>
    <p:sldId id="296" r:id="rId14"/>
    <p:sldId id="279" r:id="rId15"/>
    <p:sldId id="308" r:id="rId16"/>
    <p:sldId id="265" r:id="rId17"/>
    <p:sldId id="297" r:id="rId18"/>
    <p:sldId id="280" r:id="rId19"/>
    <p:sldId id="298" r:id="rId20"/>
    <p:sldId id="268" r:id="rId21"/>
    <p:sldId id="281" r:id="rId22"/>
    <p:sldId id="309" r:id="rId23"/>
    <p:sldId id="282" r:id="rId24"/>
    <p:sldId id="269" r:id="rId25"/>
    <p:sldId id="270" r:id="rId26"/>
    <p:sldId id="299" r:id="rId27"/>
    <p:sldId id="272" r:id="rId28"/>
    <p:sldId id="284" r:id="rId29"/>
    <p:sldId id="320" r:id="rId30"/>
    <p:sldId id="321" r:id="rId31"/>
    <p:sldId id="317" r:id="rId32"/>
    <p:sldId id="283" r:id="rId33"/>
    <p:sldId id="311" r:id="rId34"/>
    <p:sldId id="312" r:id="rId35"/>
    <p:sldId id="285" r:id="rId36"/>
    <p:sldId id="314" r:id="rId37"/>
    <p:sldId id="287" r:id="rId38"/>
    <p:sldId id="315" r:id="rId39"/>
    <p:sldId id="318" r:id="rId40"/>
    <p:sldId id="273" r:id="rId41"/>
    <p:sldId id="290" r:id="rId42"/>
    <p:sldId id="301" r:id="rId43"/>
    <p:sldId id="322" r:id="rId44"/>
    <p:sldId id="323" r:id="rId45"/>
    <p:sldId id="326" r:id="rId46"/>
    <p:sldId id="324" r:id="rId47"/>
    <p:sldId id="291" r:id="rId48"/>
    <p:sldId id="325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47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DEB4D7-9261-4A48-99F2-77A33E3B3236}" type="datetimeFigureOut">
              <a:rPr kumimoji="1" lang="zh-CN" altLang="en-US" smtClean="0"/>
              <a:t>21/10/17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7D1369-7CD2-544F-9D97-9FF3FE39534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7450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www.theverge.com</a:t>
            </a:r>
            <a:r>
              <a:rPr kumimoji="1" lang="en-US" altLang="zh-CN" dirty="0" smtClean="0"/>
              <a:t>/2017/8/30/16222850/youtube-google-brain-algorithm-video-recommendation-personalized-feed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1369-7CD2-544F-9D97-9FF3FE395348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288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www.theverge.com</a:t>
            </a:r>
            <a:r>
              <a:rPr kumimoji="1" lang="en-US" altLang="zh-CN" dirty="0" smtClean="0"/>
              <a:t>/2017/8/30/16222850/youtube-google-brain-algorithm-video-recommendation-personalized-feed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1369-7CD2-544F-9D97-9FF3FE395348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0090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plus.google.com</a:t>
            </a:r>
            <a:r>
              <a:rPr kumimoji="1" lang="en-US" altLang="zh-CN" dirty="0" smtClean="0"/>
              <a:t>/+</a:t>
            </a:r>
            <a:r>
              <a:rPr kumimoji="1" lang="en-US" altLang="zh-CN" dirty="0" err="1" smtClean="0"/>
              <a:t>PeggyKTC</a:t>
            </a:r>
            <a:r>
              <a:rPr kumimoji="1" lang="en-US" altLang="zh-CN" dirty="0" smtClean="0"/>
              <a:t>/posts/Ep7Kt13a9QJ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7D1369-7CD2-544F-9D97-9FF3FE395348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68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91440" tIns="45720" rIns="91440" bIns="45720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914400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348" y="2715767"/>
            <a:ext cx="8147304" cy="667512"/>
          </a:xfr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None/>
              <a:defRPr sz="2200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5" y="430306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7pPr marL="2743200" indent="-457200">
              <a:defRPr/>
            </a:lvl7pPr>
            <a:lvl8pPr marL="2743200" indent="-457200">
              <a:defRPr/>
            </a:lvl8pPr>
            <a:lvl9pPr marL="2743200" indent="-457200"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2" y="417513"/>
            <a:ext cx="1600200" cy="57086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1174" y="417513"/>
            <a:ext cx="6499225" cy="57086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在关闭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5" y="4343398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6400"/>
              </a:lnSpc>
              <a:defRPr sz="60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475" y="5688105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74826"/>
            <a:ext cx="8147050" cy="1873250"/>
          </a:xfrm>
        </p:spPr>
        <p:txBody>
          <a:bodyPr anchor="b" anchorCtr="0"/>
          <a:lstStyle>
            <a:lvl1pPr algn="ctr">
              <a:defRPr sz="60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3654519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290763" indent="-461963"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046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5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2532" y="403412"/>
            <a:ext cx="3840480" cy="57227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449D725-AF79-4FB6-8D02-83EAC61E3211}" type="datetimeFigureOut">
              <a:rPr lang="en-US" smtClean="0"/>
              <a:t>21/10/17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076629CB-7937-4506-A327-ACF88B95BB0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itchFamily="18" charset="2"/>
        <a:buChar char="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wangkobe88/Earth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2037" y="2410560"/>
            <a:ext cx="8803062" cy="1344168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302C24"/>
                </a:solidFill>
              </a:rPr>
              <a:t>RoadMap of </a:t>
            </a:r>
            <a:r>
              <a:rPr lang="en-US" altLang="zh-CN" sz="8000" b="1" dirty="0" err="1" smtClean="0">
                <a:solidFill>
                  <a:schemeClr val="tx1"/>
                </a:solidFill>
              </a:rPr>
              <a:t>Youtube</a:t>
            </a:r>
            <a:r>
              <a:rPr lang="en-US" altLang="zh-CN" sz="7300" b="1" dirty="0" smtClean="0">
                <a:solidFill>
                  <a:schemeClr val="tx1"/>
                </a:solidFill>
              </a:rPr>
              <a:t> </a:t>
            </a:r>
            <a:r>
              <a:rPr lang="en-US" altLang="zh-CN" b="1" dirty="0" smtClean="0">
                <a:effectLst/>
              </a:rPr>
              <a:t>Recommendation System </a:t>
            </a:r>
            <a:endParaRPr kumimoji="1" lang="zh-CN" altLang="en-US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1762" y="4447367"/>
            <a:ext cx="7034764" cy="667512"/>
          </a:xfrm>
        </p:spPr>
        <p:txBody>
          <a:bodyPr/>
          <a:lstStyle/>
          <a:p>
            <a:pPr algn="r"/>
            <a:r>
              <a:rPr kumimoji="1" lang="en-US" altLang="zh-CN" dirty="0" smtClean="0"/>
              <a:t>Ke Wang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28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Generating Recommendation Candidates</a:t>
            </a:r>
            <a:endParaRPr kumimoji="1" lang="zh-CN" altLang="en-US" sz="4400" dirty="0"/>
          </a:p>
        </p:txBody>
      </p:sp>
      <p:sp>
        <p:nvSpPr>
          <p:cNvPr id="8" name="圆角矩形 7"/>
          <p:cNvSpPr/>
          <p:nvPr/>
        </p:nvSpPr>
        <p:spPr>
          <a:xfrm>
            <a:off x="1241087" y="3197188"/>
            <a:ext cx="735994" cy="5258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038649" y="2483763"/>
            <a:ext cx="735994" cy="52582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3038649" y="3182759"/>
            <a:ext cx="735994" cy="52582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038649" y="3912379"/>
            <a:ext cx="735994" cy="52582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971575" y="2144653"/>
            <a:ext cx="735994" cy="52582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971575" y="2923896"/>
            <a:ext cx="735994" cy="52582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4971575" y="3759973"/>
            <a:ext cx="735994" cy="52582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4971575" y="4489590"/>
            <a:ext cx="735994" cy="52582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6862930" y="1690099"/>
            <a:ext cx="735994" cy="5258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862930" y="2477434"/>
            <a:ext cx="735994" cy="5258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862930" y="3263008"/>
            <a:ext cx="735994" cy="5258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862930" y="4086419"/>
            <a:ext cx="735994" cy="5258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862930" y="4915282"/>
            <a:ext cx="735994" cy="52582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2" name="直线箭头连接符 21"/>
          <p:cNvCxnSpPr>
            <a:stCxn id="8" idx="3"/>
            <a:endCxn id="9" idx="1"/>
          </p:cNvCxnSpPr>
          <p:nvPr/>
        </p:nvCxnSpPr>
        <p:spPr>
          <a:xfrm flipV="1">
            <a:off x="1977081" y="2746675"/>
            <a:ext cx="1061568" cy="7134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>
            <a:stCxn id="8" idx="3"/>
            <a:endCxn id="10" idx="1"/>
          </p:cNvCxnSpPr>
          <p:nvPr/>
        </p:nvCxnSpPr>
        <p:spPr>
          <a:xfrm flipV="1">
            <a:off x="1977081" y="3445671"/>
            <a:ext cx="1061568" cy="14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endCxn id="11" idx="1"/>
          </p:cNvCxnSpPr>
          <p:nvPr/>
        </p:nvCxnSpPr>
        <p:spPr>
          <a:xfrm>
            <a:off x="1977081" y="3445671"/>
            <a:ext cx="1061568" cy="729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/>
          <p:cNvCxnSpPr>
            <a:stCxn id="9" idx="3"/>
            <a:endCxn id="12" idx="1"/>
          </p:cNvCxnSpPr>
          <p:nvPr/>
        </p:nvCxnSpPr>
        <p:spPr>
          <a:xfrm flipV="1">
            <a:off x="3774643" y="2407565"/>
            <a:ext cx="1196932" cy="3391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>
            <a:endCxn id="13" idx="1"/>
          </p:cNvCxnSpPr>
          <p:nvPr/>
        </p:nvCxnSpPr>
        <p:spPr>
          <a:xfrm>
            <a:off x="3774643" y="2746675"/>
            <a:ext cx="1196932" cy="4401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直线箭头连接符 33"/>
          <p:cNvCxnSpPr>
            <a:endCxn id="12" idx="1"/>
          </p:cNvCxnSpPr>
          <p:nvPr/>
        </p:nvCxnSpPr>
        <p:spPr>
          <a:xfrm flipV="1">
            <a:off x="3774643" y="2407565"/>
            <a:ext cx="1196932" cy="1042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endCxn id="15" idx="1"/>
          </p:cNvCxnSpPr>
          <p:nvPr/>
        </p:nvCxnSpPr>
        <p:spPr>
          <a:xfrm>
            <a:off x="3774643" y="3460100"/>
            <a:ext cx="1196932" cy="12924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endCxn id="14" idx="1"/>
          </p:cNvCxnSpPr>
          <p:nvPr/>
        </p:nvCxnSpPr>
        <p:spPr>
          <a:xfrm flipV="1">
            <a:off x="3774643" y="4022885"/>
            <a:ext cx="1196932" cy="1524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线箭头连接符 40"/>
          <p:cNvCxnSpPr>
            <a:stCxn id="11" idx="3"/>
            <a:endCxn id="15" idx="1"/>
          </p:cNvCxnSpPr>
          <p:nvPr/>
        </p:nvCxnSpPr>
        <p:spPr>
          <a:xfrm>
            <a:off x="3774643" y="4175291"/>
            <a:ext cx="1196932" cy="5772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线箭头连接符 42"/>
          <p:cNvCxnSpPr>
            <a:endCxn id="18" idx="1"/>
          </p:cNvCxnSpPr>
          <p:nvPr/>
        </p:nvCxnSpPr>
        <p:spPr>
          <a:xfrm>
            <a:off x="5707569" y="2407565"/>
            <a:ext cx="1155361" cy="11183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线箭头连接符 44"/>
          <p:cNvCxnSpPr>
            <a:endCxn id="16" idx="1"/>
          </p:cNvCxnSpPr>
          <p:nvPr/>
        </p:nvCxnSpPr>
        <p:spPr>
          <a:xfrm flipV="1">
            <a:off x="5707569" y="1953011"/>
            <a:ext cx="1155361" cy="12297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>
            <a:stCxn id="13" idx="3"/>
            <a:endCxn id="19" idx="1"/>
          </p:cNvCxnSpPr>
          <p:nvPr/>
        </p:nvCxnSpPr>
        <p:spPr>
          <a:xfrm>
            <a:off x="5707569" y="3186808"/>
            <a:ext cx="1155361" cy="116252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>
            <a:off x="5707569" y="4022885"/>
            <a:ext cx="1155361" cy="11431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/>
          <p:cNvCxnSpPr>
            <a:endCxn id="19" idx="1"/>
          </p:cNvCxnSpPr>
          <p:nvPr/>
        </p:nvCxnSpPr>
        <p:spPr>
          <a:xfrm flipV="1">
            <a:off x="5707569" y="4349331"/>
            <a:ext cx="1155361" cy="403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/>
          <p:cNvCxnSpPr>
            <a:endCxn id="17" idx="1"/>
          </p:cNvCxnSpPr>
          <p:nvPr/>
        </p:nvCxnSpPr>
        <p:spPr>
          <a:xfrm flipV="1">
            <a:off x="5707569" y="2740346"/>
            <a:ext cx="1155361" cy="12825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/>
          <p:cNvCxnSpPr>
            <a:stCxn id="14" idx="3"/>
          </p:cNvCxnSpPr>
          <p:nvPr/>
        </p:nvCxnSpPr>
        <p:spPr>
          <a:xfrm>
            <a:off x="5707569" y="4022885"/>
            <a:ext cx="1155361" cy="3264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3038649" y="4659722"/>
            <a:ext cx="544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R</a:t>
            </a:r>
            <a:r>
              <a:rPr kumimoji="1" lang="en-US" altLang="zh-CN" sz="2800" baseline="-25000" dirty="0"/>
              <a:t>1</a:t>
            </a:r>
            <a:endParaRPr kumimoji="1" lang="zh-CN" altLang="en-US" sz="2800" baseline="-25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5163363" y="5196095"/>
            <a:ext cx="544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R</a:t>
            </a:r>
            <a:r>
              <a:rPr kumimoji="1" lang="en-US" altLang="zh-CN" sz="2800" baseline="-25000" dirty="0" smtClean="0"/>
              <a:t>2</a:t>
            </a:r>
            <a:endParaRPr kumimoji="1" lang="zh-CN" altLang="en-US" sz="2800" baseline="-25000" dirty="0"/>
          </a:p>
        </p:txBody>
      </p:sp>
      <p:sp>
        <p:nvSpPr>
          <p:cNvPr id="59" name="文本框 58"/>
          <p:cNvSpPr txBox="1"/>
          <p:nvPr/>
        </p:nvSpPr>
        <p:spPr>
          <a:xfrm>
            <a:off x="6862930" y="5438942"/>
            <a:ext cx="5442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R</a:t>
            </a:r>
            <a:r>
              <a:rPr kumimoji="1" lang="zh-CN" altLang="zh-CN" sz="2800" baseline="-25000" dirty="0"/>
              <a:t>3</a:t>
            </a:r>
            <a:endParaRPr kumimoji="1" lang="zh-CN" altLang="en-US" sz="2800" baseline="-25000" dirty="0"/>
          </a:p>
        </p:txBody>
      </p:sp>
      <p:sp>
        <p:nvSpPr>
          <p:cNvPr id="60" name="文本框 59"/>
          <p:cNvSpPr txBox="1"/>
          <p:nvPr/>
        </p:nvSpPr>
        <p:spPr>
          <a:xfrm>
            <a:off x="8101320" y="3310437"/>
            <a:ext cx="498393" cy="543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mr-IN" altLang="zh-CN" sz="4400" baseline="-25000" dirty="0" smtClean="0"/>
              <a:t>…</a:t>
            </a:r>
            <a:endParaRPr kumimoji="1" lang="zh-CN" altLang="en-US" sz="4400" baseline="-25000" dirty="0"/>
          </a:p>
        </p:txBody>
      </p:sp>
      <p:sp>
        <p:nvSpPr>
          <p:cNvPr id="62" name="文本框 61"/>
          <p:cNvSpPr txBox="1"/>
          <p:nvPr/>
        </p:nvSpPr>
        <p:spPr>
          <a:xfrm>
            <a:off x="1241087" y="3979539"/>
            <a:ext cx="936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Seed</a:t>
            </a:r>
            <a:endParaRPr kumimoji="1" lang="zh-CN" altLang="en-US" sz="2800" baseline="-25000" dirty="0"/>
          </a:p>
        </p:txBody>
      </p:sp>
    </p:spTree>
    <p:extLst>
      <p:ext uri="{BB962C8B-B14F-4D97-AF65-F5344CB8AC3E}">
        <p14:creationId xmlns:p14="http://schemas.microsoft.com/office/powerpoint/2010/main" val="4079920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About Ranking </a:t>
            </a:r>
            <a:endParaRPr kumimoji="1"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Linear </a:t>
            </a:r>
            <a:r>
              <a:rPr lang="en-US" altLang="zh-CN" dirty="0"/>
              <a:t>combination of these signals : </a:t>
            </a:r>
            <a:endParaRPr lang="en-US" altLang="zh-CN" dirty="0" smtClean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V</a:t>
            </a:r>
            <a:r>
              <a:rPr lang="en-US" altLang="zh-CN" dirty="0" smtClean="0"/>
              <a:t>ideo </a:t>
            </a:r>
            <a:r>
              <a:rPr lang="en-US" altLang="zh-CN" dirty="0"/>
              <a:t>Q</a:t>
            </a:r>
            <a:r>
              <a:rPr lang="en-US" altLang="zh-CN" dirty="0" smtClean="0"/>
              <a:t>uality</a:t>
            </a:r>
          </a:p>
          <a:p>
            <a:pPr lvl="1">
              <a:buFont typeface="+mj-lt"/>
              <a:buAutoNum type="arabicPeriod"/>
            </a:pPr>
            <a:r>
              <a:rPr lang="en-US" altLang="zh-CN" dirty="0"/>
              <a:t>U</a:t>
            </a:r>
            <a:r>
              <a:rPr lang="en-US" altLang="zh-CN" dirty="0" smtClean="0"/>
              <a:t>ser </a:t>
            </a:r>
            <a:r>
              <a:rPr lang="en-US" altLang="zh-CN" dirty="0"/>
              <a:t>S</a:t>
            </a:r>
            <a:r>
              <a:rPr lang="en-US" altLang="zh-CN" dirty="0" smtClean="0"/>
              <a:t>pecificity </a:t>
            </a:r>
            <a:endParaRPr lang="en-US" altLang="zh-CN" dirty="0"/>
          </a:p>
          <a:p>
            <a:pPr lvl="1">
              <a:buFont typeface="+mj-lt"/>
              <a:buAutoNum type="arabicPeriod"/>
            </a:pPr>
            <a:r>
              <a:rPr lang="en-US" altLang="zh-CN" dirty="0"/>
              <a:t>D</a:t>
            </a:r>
            <a:r>
              <a:rPr lang="en-US" altLang="zh-CN" dirty="0" smtClean="0"/>
              <a:t>iversification.</a:t>
            </a:r>
            <a:endParaRPr lang="en-US" altLang="zh-CN" dirty="0"/>
          </a:p>
          <a:p>
            <a:r>
              <a:rPr lang="en-US" altLang="zh-CN" dirty="0" smtClean="0"/>
              <a:t>Diversity:</a:t>
            </a:r>
          </a:p>
          <a:p>
            <a:pPr lvl="1">
              <a:buFont typeface="+mj-lt"/>
              <a:buAutoNum type="arabicPeriod"/>
            </a:pPr>
            <a:r>
              <a:rPr lang="en-US" altLang="zh-CN" dirty="0" smtClean="0"/>
              <a:t>Constraint </a:t>
            </a:r>
            <a:r>
              <a:rPr lang="en-US" altLang="zh-CN" dirty="0"/>
              <a:t>the number of recommendations that are </a:t>
            </a:r>
            <a:r>
              <a:rPr lang="en-US" altLang="zh-CN" dirty="0">
                <a:solidFill>
                  <a:srgbClr val="FF0000"/>
                </a:solidFill>
              </a:rPr>
              <a:t>associated with a single seed </a:t>
            </a:r>
            <a:r>
              <a:rPr lang="en-US" altLang="zh-CN" dirty="0" smtClean="0">
                <a:solidFill>
                  <a:srgbClr val="FF0000"/>
                </a:solidFill>
              </a:rPr>
              <a:t>video</a:t>
            </a:r>
            <a:endParaRPr lang="en-US" altLang="zh-CN" dirty="0"/>
          </a:p>
          <a:p>
            <a:pPr lvl="1">
              <a:buFont typeface="+mj-lt"/>
              <a:buAutoNum type="arabicPeriod"/>
            </a:pPr>
            <a:r>
              <a:rPr lang="en-US" altLang="zh-CN" dirty="0" smtClean="0"/>
              <a:t>Limit the </a:t>
            </a:r>
            <a:r>
              <a:rPr lang="en-US" altLang="zh-CN" dirty="0"/>
              <a:t>number of recommendations </a:t>
            </a:r>
            <a:r>
              <a:rPr lang="en-US" altLang="zh-CN" dirty="0">
                <a:solidFill>
                  <a:srgbClr val="FF0000"/>
                </a:solidFill>
              </a:rPr>
              <a:t>from the same </a:t>
            </a:r>
            <a:r>
              <a:rPr lang="en-US" altLang="zh-CN" dirty="0" smtClean="0">
                <a:solidFill>
                  <a:srgbClr val="FF0000"/>
                </a:solidFill>
              </a:rPr>
              <a:t>channel </a:t>
            </a:r>
            <a:endParaRPr lang="en-US" altLang="zh-CN" dirty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134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System Implementation 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5" y="1761565"/>
            <a:ext cx="8147051" cy="532853"/>
          </a:xfrm>
        </p:spPr>
        <p:txBody>
          <a:bodyPr/>
          <a:lstStyle/>
          <a:p>
            <a:r>
              <a:rPr lang="en-US" altLang="zh-CN" dirty="0" smtClean="0"/>
              <a:t>Batch</a:t>
            </a:r>
            <a:r>
              <a:rPr lang="en-US" altLang="zh-CN" dirty="0"/>
              <a:t>-oriented </a:t>
            </a:r>
            <a:r>
              <a:rPr lang="en-US" altLang="zh-CN" dirty="0" smtClean="0"/>
              <a:t>Pre</a:t>
            </a:r>
            <a:r>
              <a:rPr lang="en-US" altLang="zh-CN" dirty="0"/>
              <a:t>-computation </a:t>
            </a:r>
            <a:r>
              <a:rPr lang="en-US" altLang="zh-CN" dirty="0" smtClean="0"/>
              <a:t>Approach: </a:t>
            </a:r>
            <a:endParaRPr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498475" y="5241371"/>
            <a:ext cx="1680652" cy="7287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Data Collection</a:t>
            </a:r>
            <a:endParaRPr kumimoji="1" lang="zh-CN" altLang="en-US" dirty="0"/>
          </a:p>
        </p:txBody>
      </p:sp>
      <p:sp>
        <p:nvSpPr>
          <p:cNvPr id="5" name="罐形 4"/>
          <p:cNvSpPr/>
          <p:nvPr/>
        </p:nvSpPr>
        <p:spPr>
          <a:xfrm>
            <a:off x="2323437" y="4159109"/>
            <a:ext cx="1342106" cy="548352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/>
              <a:t>BigTable</a:t>
            </a:r>
            <a:endParaRPr kumimoji="1"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904924" y="2767463"/>
            <a:ext cx="2020383" cy="77113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 MR Based Data Calculation</a:t>
            </a:r>
            <a:endParaRPr kumimoji="1" lang="zh-CN" altLang="en-US" dirty="0"/>
          </a:p>
        </p:txBody>
      </p:sp>
      <p:sp>
        <p:nvSpPr>
          <p:cNvPr id="7" name="罐形 6"/>
          <p:cNvSpPr/>
          <p:nvPr/>
        </p:nvSpPr>
        <p:spPr>
          <a:xfrm>
            <a:off x="4669391" y="2767463"/>
            <a:ext cx="1342106" cy="652526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Results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790228" y="2640752"/>
            <a:ext cx="1177028" cy="92529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Online Service</a:t>
            </a:r>
            <a:endParaRPr kumimoji="1" lang="zh-CN" altLang="en-US" dirty="0"/>
          </a:p>
        </p:txBody>
      </p:sp>
      <p:sp>
        <p:nvSpPr>
          <p:cNvPr id="11" name="上箭头 10"/>
          <p:cNvSpPr/>
          <p:nvPr/>
        </p:nvSpPr>
        <p:spPr>
          <a:xfrm>
            <a:off x="2626485" y="4837331"/>
            <a:ext cx="577261" cy="2421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上箭头 11"/>
          <p:cNvSpPr/>
          <p:nvPr/>
        </p:nvSpPr>
        <p:spPr>
          <a:xfrm>
            <a:off x="2626485" y="3676573"/>
            <a:ext cx="577261" cy="2421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上箭头 12"/>
          <p:cNvSpPr/>
          <p:nvPr/>
        </p:nvSpPr>
        <p:spPr>
          <a:xfrm rot="5400000">
            <a:off x="4019974" y="2998349"/>
            <a:ext cx="577261" cy="2421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上箭头 13"/>
          <p:cNvSpPr/>
          <p:nvPr/>
        </p:nvSpPr>
        <p:spPr>
          <a:xfrm rot="5400000">
            <a:off x="6106165" y="2998349"/>
            <a:ext cx="577261" cy="24214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2323441" y="5241371"/>
            <a:ext cx="1544142" cy="7287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Data Collection</a:t>
            </a:r>
            <a:endParaRPr kumimoji="1"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4027198" y="5241371"/>
            <a:ext cx="1774163" cy="72872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Data Collection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8897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Evaluation</a:t>
            </a:r>
            <a:endParaRPr kumimoji="1"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5" y="1761565"/>
            <a:ext cx="8147051" cy="807028"/>
          </a:xfrm>
        </p:spPr>
        <p:txBody>
          <a:bodyPr/>
          <a:lstStyle/>
          <a:p>
            <a:r>
              <a:rPr lang="en-US" altLang="zh-CN" dirty="0"/>
              <a:t>Per-day average CTR for different browse page types over a period of 3 </a:t>
            </a:r>
            <a:r>
              <a:rPr lang="en-US" altLang="zh-CN" dirty="0" smtClean="0"/>
              <a:t>weeks</a:t>
            </a:r>
            <a:r>
              <a:rPr kumimoji="1" lang="en-US" altLang="zh-CN" dirty="0" smtClean="0"/>
              <a:t>: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707" y="2684033"/>
            <a:ext cx="5510918" cy="371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17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Video </a:t>
            </a:r>
            <a:r>
              <a:rPr lang="en-US" altLang="zh-CN" sz="4400" b="1" dirty="0"/>
              <a:t>S</a:t>
            </a:r>
            <a:r>
              <a:rPr lang="en-US" altLang="zh-CN" sz="4400" b="1" dirty="0" smtClean="0"/>
              <a:t>uggestions on YouTube</a:t>
            </a:r>
            <a:endParaRPr kumimoji="1" lang="zh-CN" altLang="en-US" sz="4400" b="1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t="2886" b="2886"/>
          <a:stretch>
            <a:fillRect/>
          </a:stretch>
        </p:blipFill>
        <p:spPr>
          <a:xfrm>
            <a:off x="1071732" y="1875939"/>
            <a:ext cx="7081924" cy="3793980"/>
          </a:xfrm>
        </p:spPr>
      </p:pic>
    </p:spTree>
    <p:extLst>
      <p:ext uri="{BB962C8B-B14F-4D97-AF65-F5344CB8AC3E}">
        <p14:creationId xmlns:p14="http://schemas.microsoft.com/office/powerpoint/2010/main" val="3398413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Retrieval Methods for </a:t>
            </a:r>
            <a:r>
              <a:rPr lang="en-US" altLang="zh-CN" sz="4400" b="1" dirty="0" smtClean="0"/>
              <a:t>Related </a:t>
            </a:r>
            <a:r>
              <a:rPr lang="en-US" altLang="zh-CN" sz="4400" b="1" dirty="0"/>
              <a:t>Video </a:t>
            </a:r>
            <a:r>
              <a:rPr lang="en-US" altLang="zh-CN" sz="4400" b="1" dirty="0" smtClean="0"/>
              <a:t>Suggestion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Time : </a:t>
            </a:r>
            <a:r>
              <a:rPr lang="en-US" altLang="zh-CN" dirty="0" smtClean="0"/>
              <a:t>2014</a:t>
            </a:r>
            <a:endParaRPr lang="en-US" altLang="zh-CN" dirty="0"/>
          </a:p>
          <a:p>
            <a:r>
              <a:rPr lang="en-US" altLang="zh-CN" dirty="0" smtClean="0"/>
              <a:t>Main Problem : Collaborative Filtering is </a:t>
            </a:r>
            <a:r>
              <a:rPr lang="en-US" altLang="zh-CN" dirty="0">
                <a:solidFill>
                  <a:srgbClr val="302C24"/>
                </a:solidFill>
              </a:rPr>
              <a:t>less applicable to </a:t>
            </a:r>
            <a:r>
              <a:rPr lang="en-US" altLang="zh-CN" sz="2400" dirty="0">
                <a:solidFill>
                  <a:srgbClr val="FF0000"/>
                </a:solidFill>
              </a:rPr>
              <a:t>fresh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302C24"/>
                </a:solidFill>
              </a:rPr>
              <a:t>videos or </a:t>
            </a:r>
            <a:r>
              <a:rPr lang="en-US" altLang="zh-CN" sz="2400" dirty="0">
                <a:solidFill>
                  <a:srgbClr val="FF0000"/>
                </a:solidFill>
              </a:rPr>
              <a:t>tail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302C24"/>
                </a:solidFill>
              </a:rPr>
              <a:t>videos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with few views, since they have very sparse and noisy co-view data. </a:t>
            </a:r>
          </a:p>
          <a:p>
            <a:r>
              <a:rPr lang="en-US" altLang="zh-CN" dirty="0" smtClean="0"/>
              <a:t>Main Solution : Augmenting </a:t>
            </a:r>
            <a:r>
              <a:rPr lang="en-US" altLang="zh-CN" dirty="0"/>
              <a:t>the </a:t>
            </a:r>
            <a:r>
              <a:rPr lang="en-US" altLang="zh-CN" dirty="0" smtClean="0"/>
              <a:t>collaborative </a:t>
            </a:r>
            <a:r>
              <a:rPr lang="en-US" altLang="zh-CN" dirty="0"/>
              <a:t>filtering analysis with the </a:t>
            </a:r>
            <a:r>
              <a:rPr lang="en-US" altLang="zh-CN" dirty="0">
                <a:solidFill>
                  <a:srgbClr val="FF0000"/>
                </a:solidFill>
              </a:rPr>
              <a:t>topical representation </a:t>
            </a:r>
            <a:r>
              <a:rPr lang="en-US" altLang="zh-CN" dirty="0"/>
              <a:t>of the video content to suggest related videos. 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7352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Video Representation </a:t>
            </a:r>
            <a:endParaRPr lang="en-US" altLang="zh-CN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7863" y="5267059"/>
            <a:ext cx="4993212" cy="69265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T</a:t>
            </a:r>
            <a:r>
              <a:rPr lang="en-US" altLang="zh-CN" dirty="0" smtClean="0"/>
              <a:t>opics </a:t>
            </a:r>
            <a:r>
              <a:rPr lang="en-US" altLang="zh-CN" dirty="0"/>
              <a:t>associated with a video, and their corresponding weights. 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219" y="1871535"/>
            <a:ext cx="5382856" cy="32223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80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Retrieval With Weighted Topics</a:t>
            </a:r>
            <a:endParaRPr lang="en-US" altLang="zh-CN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5" y="3073654"/>
            <a:ext cx="8147051" cy="305250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T</a:t>
            </a:r>
            <a:r>
              <a:rPr lang="en-US" altLang="zh-CN" dirty="0" smtClean="0"/>
              <a:t>he </a:t>
            </a:r>
            <a:r>
              <a:rPr lang="en-US" altLang="zh-CN" dirty="0"/>
              <a:t>topic count function c</a:t>
            </a:r>
            <a:r>
              <a:rPr lang="en-US" altLang="zh-CN" dirty="0" smtClean="0"/>
              <a:t>(t, </a:t>
            </a:r>
            <a:r>
              <a:rPr lang="en-US" altLang="zh-CN" dirty="0"/>
              <a:t>V ) returns </a:t>
            </a:r>
            <a:r>
              <a:rPr lang="en-US" altLang="zh-CN" dirty="0">
                <a:solidFill>
                  <a:srgbClr val="FF0000"/>
                </a:solidFill>
              </a:rPr>
              <a:t>a </a:t>
            </a:r>
            <a:r>
              <a:rPr lang="en-US" altLang="zh-CN" dirty="0" smtClean="0">
                <a:solidFill>
                  <a:srgbClr val="FF0000"/>
                </a:solidFill>
              </a:rPr>
              <a:t>normalized </a:t>
            </a:r>
            <a:r>
              <a:rPr lang="en-US" altLang="zh-CN" dirty="0">
                <a:solidFill>
                  <a:srgbClr val="FF0000"/>
                </a:solidFill>
              </a:rPr>
              <a:t>count of videos</a:t>
            </a:r>
            <a:r>
              <a:rPr lang="en-US" altLang="zh-CN" dirty="0"/>
              <a:t> that are annotated with the topic </a:t>
            </a:r>
            <a:r>
              <a:rPr lang="en-US" altLang="zh-CN" dirty="0" smtClean="0"/>
              <a:t>t </a:t>
            </a:r>
            <a:r>
              <a:rPr lang="en-US" altLang="zh-CN" dirty="0"/>
              <a:t>and are co-viewed with the video </a:t>
            </a:r>
            <a:r>
              <a:rPr lang="en-US" altLang="zh-CN" dirty="0" smtClean="0"/>
              <a:t>V. </a:t>
            </a:r>
            <a:endParaRPr lang="en-US" altLang="zh-CN" dirty="0"/>
          </a:p>
          <a:p>
            <a:r>
              <a:rPr lang="en-US" altLang="zh-CN" dirty="0"/>
              <a:t>log(1 + </a:t>
            </a:r>
            <a:r>
              <a:rPr lang="en-US" altLang="zh-CN" dirty="0" err="1"/>
              <a:t>df</a:t>
            </a:r>
            <a:r>
              <a:rPr lang="en-US" altLang="zh-CN" dirty="0" smtClean="0"/>
              <a:t>(t)</a:t>
            </a:r>
            <a:r>
              <a:rPr lang="en-US" altLang="zh-CN" dirty="0"/>
              <a:t>) is an inverse document frequency component that penalizes frequently </a:t>
            </a:r>
            <a:r>
              <a:rPr lang="en-US" altLang="zh-CN" dirty="0" err="1"/>
              <a:t>occuring</a:t>
            </a:r>
            <a:r>
              <a:rPr lang="en-US" altLang="zh-CN" dirty="0"/>
              <a:t> topics. </a:t>
            </a:r>
          </a:p>
          <a:p>
            <a:r>
              <a:rPr lang="en-US" altLang="zh-CN" dirty="0"/>
              <a:t>The indicator function Is </a:t>
            </a:r>
            <a:r>
              <a:rPr lang="en-US" altLang="zh-CN" dirty="0" smtClean="0"/>
              <a:t>(t) removes </a:t>
            </a:r>
            <a:r>
              <a:rPr lang="en-US" altLang="zh-CN" dirty="0"/>
              <a:t>very frequent </a:t>
            </a:r>
            <a:r>
              <a:rPr lang="en-US" altLang="zh-CN" dirty="0" err="1"/>
              <a:t>stopwords</a:t>
            </a:r>
            <a:r>
              <a:rPr lang="en-US" altLang="zh-CN" dirty="0"/>
              <a:t> at either indexing time or query time. </a:t>
            </a:r>
          </a:p>
          <a:p>
            <a:r>
              <a:rPr lang="en-US" altLang="zh-CN" dirty="0"/>
              <a:t>q(V</a:t>
            </a:r>
            <a:r>
              <a:rPr lang="en-US" altLang="zh-CN" baseline="-25000" dirty="0"/>
              <a:t>R</a:t>
            </a:r>
            <a:r>
              <a:rPr lang="en-US" altLang="zh-CN" dirty="0"/>
              <a:t>) </a:t>
            </a:r>
            <a:r>
              <a:rPr lang="en-US" altLang="zh-CN" dirty="0" smtClean="0"/>
              <a:t>is overall </a:t>
            </a:r>
            <a:r>
              <a:rPr lang="en-US" altLang="zh-CN" dirty="0"/>
              <a:t>quality of the related </a:t>
            </a:r>
            <a:r>
              <a:rPr lang="en-US" altLang="zh-CN" dirty="0" smtClean="0"/>
              <a:t>video.</a:t>
            </a:r>
            <a:endParaRPr lang="en-US" altLang="zh-CN" dirty="0"/>
          </a:p>
        </p:txBody>
      </p:sp>
      <p:pic>
        <p:nvPicPr>
          <p:cNvPr id="4" name="图片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37"/>
          <a:stretch/>
        </p:blipFill>
        <p:spPr bwMode="auto">
          <a:xfrm>
            <a:off x="1717317" y="1875938"/>
            <a:ext cx="5714775" cy="9235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68280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/>
              <a:t>Problem : </a:t>
            </a:r>
            <a:br>
              <a:rPr kumimoji="1" lang="en-US" altLang="zh-CN" sz="4400" b="1" dirty="0" smtClean="0"/>
            </a:br>
            <a:r>
              <a:rPr kumimoji="1" lang="en-US" altLang="zh-CN" sz="4400" b="1" dirty="0" smtClean="0"/>
              <a:t>Relative Importance of Topic  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7809" y="5382381"/>
            <a:ext cx="8147051" cy="74378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A </a:t>
            </a:r>
            <a:r>
              <a:rPr lang="en-US" altLang="zh-CN" dirty="0"/>
              <a:t>topic can have relatively low co-</a:t>
            </a:r>
            <a:r>
              <a:rPr lang="en-US" altLang="zh-CN" dirty="0" err="1"/>
              <a:t>occurence</a:t>
            </a:r>
            <a:r>
              <a:rPr lang="en-US" altLang="zh-CN" dirty="0"/>
              <a:t> counts for both the watch and the related videos, yet still be beneficial for the retrieval of relevant re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lated</a:t>
            </a:r>
            <a:r>
              <a:rPr lang="en-US" altLang="zh-CN" dirty="0" smtClean="0"/>
              <a:t> </a:t>
            </a:r>
            <a:r>
              <a:rPr lang="en-US" altLang="zh-CN" dirty="0"/>
              <a:t>videos. </a:t>
            </a:r>
          </a:p>
          <a:p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13" y="1741715"/>
            <a:ext cx="5285619" cy="32052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43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Learning Topic Transitions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9731" y="1561175"/>
            <a:ext cx="8147051" cy="3087016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Most </a:t>
            </a:r>
            <a:r>
              <a:rPr lang="en-US" altLang="zh-CN" dirty="0"/>
              <a:t>generally, we seek topic transition weight </a:t>
            </a:r>
            <a:r>
              <a:rPr lang="en-US" altLang="zh-CN" dirty="0" smtClean="0"/>
              <a:t>assignments </a:t>
            </a:r>
            <a:r>
              <a:rPr lang="en-US" altLang="zh-CN" dirty="0"/>
              <a:t>such that the </a:t>
            </a:r>
            <a:r>
              <a:rPr lang="en-US" altLang="zh-CN" dirty="0" smtClean="0">
                <a:solidFill>
                  <a:srgbClr val="FF0000"/>
                </a:solidFill>
              </a:rPr>
              <a:t>clicked </a:t>
            </a:r>
            <a:r>
              <a:rPr lang="en-US" altLang="zh-CN" dirty="0">
                <a:solidFill>
                  <a:srgbClr val="FF0000"/>
                </a:solidFill>
              </a:rPr>
              <a:t>and viewed </a:t>
            </a:r>
            <a:r>
              <a:rPr lang="en-US" altLang="zh-CN" dirty="0" smtClean="0">
                <a:solidFill>
                  <a:srgbClr val="FF0000"/>
                </a:solidFill>
              </a:rPr>
              <a:t>related </a:t>
            </a:r>
            <a:r>
              <a:rPr lang="en-US" altLang="zh-CN" dirty="0">
                <a:solidFill>
                  <a:srgbClr val="FF0000"/>
                </a:solidFill>
              </a:rPr>
              <a:t>video </a:t>
            </a:r>
            <a:r>
              <a:rPr lang="en-US" altLang="zh-CN" dirty="0" smtClean="0">
                <a:solidFill>
                  <a:srgbClr val="FF0000"/>
                </a:solidFill>
              </a:rPr>
              <a:t>will </a:t>
            </a:r>
            <a:r>
              <a:rPr lang="en-US" altLang="zh-CN" dirty="0">
                <a:solidFill>
                  <a:srgbClr val="FF0000"/>
                </a:solidFill>
              </a:rPr>
              <a:t>be </a:t>
            </a:r>
            <a:r>
              <a:rPr lang="en-US" altLang="zh-CN" dirty="0" smtClean="0">
                <a:solidFill>
                  <a:srgbClr val="FF0000"/>
                </a:solidFill>
              </a:rPr>
              <a:t>preferred </a:t>
            </a:r>
            <a:r>
              <a:rPr lang="en-US" altLang="zh-CN" dirty="0"/>
              <a:t>by the model to the suggested </a:t>
            </a:r>
            <a:r>
              <a:rPr lang="en-US" altLang="zh-CN" dirty="0" smtClean="0"/>
              <a:t>video </a:t>
            </a:r>
            <a:r>
              <a:rPr lang="en-US" altLang="zh-CN" dirty="0"/>
              <a:t>ignored by the </a:t>
            </a:r>
            <a:r>
              <a:rPr lang="en-US" altLang="zh-CN" dirty="0" smtClean="0"/>
              <a:t>user.</a:t>
            </a:r>
          </a:p>
          <a:p>
            <a:r>
              <a:rPr lang="en-US" altLang="zh-CN" dirty="0" smtClean="0"/>
              <a:t>Pairwise Ranking: The pair of unclicked and clicked data make one training point.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en-US" altLang="zh-CN" dirty="0" smtClean="0"/>
              <a:t> is 1 if the topic is associated </a:t>
            </a:r>
            <a:r>
              <a:rPr lang="en-US" altLang="zh-CN" dirty="0"/>
              <a:t>only with the positive </a:t>
            </a:r>
            <a:r>
              <a:rPr lang="en-US" altLang="zh-CN" dirty="0" smtClean="0"/>
              <a:t>example,-1 if the topic is associated only with the negative example. </a:t>
            </a:r>
            <a:endParaRPr lang="en-US" altLang="zh-CN" dirty="0"/>
          </a:p>
          <a:p>
            <a:r>
              <a:rPr lang="en-US" altLang="zh-CN" dirty="0"/>
              <a:t>W</a:t>
            </a:r>
            <a:r>
              <a:rPr lang="en-US" altLang="zh-CN" dirty="0" smtClean="0"/>
              <a:t>e </a:t>
            </a:r>
            <a:r>
              <a:rPr lang="en-US" altLang="zh-CN" dirty="0"/>
              <a:t>seek a weight vector w</a:t>
            </a:r>
            <a:r>
              <a:rPr lang="en-US" altLang="zh-CN" dirty="0" smtClean="0"/>
              <a:t>, </a:t>
            </a:r>
            <a:r>
              <a:rPr lang="en-US" altLang="zh-CN" dirty="0"/>
              <a:t>which minimizes the l1- regularized logistic loss over the train set </a:t>
            </a:r>
            <a:r>
              <a:rPr lang="zh-CN" altLang="zh-CN" dirty="0" smtClean="0"/>
              <a:t>：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968" y="4964356"/>
            <a:ext cx="5201283" cy="6923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694" y="5855575"/>
            <a:ext cx="3200137" cy="66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8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608" y="5180478"/>
            <a:ext cx="8147051" cy="826134"/>
          </a:xfrm>
        </p:spPr>
        <p:txBody>
          <a:bodyPr/>
          <a:lstStyle/>
          <a:p>
            <a:r>
              <a:rPr kumimoji="1" lang="en-US" altLang="zh-CN" sz="4400" b="1" dirty="0" smtClean="0"/>
              <a:t>No Outline</a:t>
            </a:r>
            <a:r>
              <a:rPr kumimoji="1" lang="zh-CN" altLang="en-US" sz="4400" b="1" dirty="0" smtClean="0"/>
              <a:t>，</a:t>
            </a:r>
            <a:r>
              <a:rPr kumimoji="1" lang="en-US" altLang="zh-CN" sz="4400" b="1" dirty="0" smtClean="0"/>
              <a:t>Just Time Order</a:t>
            </a:r>
            <a:endParaRPr kumimoji="1" lang="zh-CN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336"/>
            <a:ext cx="9144000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34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/>
              <a:t>System Implementation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5" y="1761565"/>
            <a:ext cx="8147051" cy="2755119"/>
          </a:xfrm>
        </p:spPr>
        <p:txBody>
          <a:bodyPr>
            <a:no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The </a:t>
            </a:r>
            <a:r>
              <a:rPr lang="en-US" altLang="zh-CN" sz="2400" dirty="0">
                <a:solidFill>
                  <a:srgbClr val="FF0000"/>
                </a:solidFill>
              </a:rPr>
              <a:t>inverted index structure </a:t>
            </a:r>
            <a:r>
              <a:rPr lang="en-US" altLang="zh-CN" sz="2400" dirty="0"/>
              <a:t>enables </a:t>
            </a:r>
            <a:r>
              <a:rPr lang="en-US" altLang="zh-CN" sz="2400" dirty="0" smtClean="0"/>
              <a:t>eff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cient </a:t>
            </a:r>
            <a:r>
              <a:rPr lang="en-US" altLang="zh-CN" sz="2400" dirty="0"/>
              <a:t>scoring of the related candidate videos in response to a watch video. </a:t>
            </a:r>
            <a:r>
              <a:rPr lang="en-US" altLang="zh-CN" sz="2400" dirty="0" smtClean="0"/>
              <a:t> </a:t>
            </a:r>
          </a:p>
          <a:p>
            <a:r>
              <a:rPr lang="en-US" altLang="zh-CN" sz="2400" dirty="0"/>
              <a:t>We </a:t>
            </a:r>
            <a:r>
              <a:rPr lang="en-US" altLang="zh-CN" sz="2400" dirty="0" smtClean="0"/>
              <a:t>integrate </a:t>
            </a:r>
            <a:r>
              <a:rPr lang="en-US" altLang="zh-CN" sz="2400" dirty="0"/>
              <a:t>both the co-view based and the topic-based retrieval </a:t>
            </a:r>
            <a:r>
              <a:rPr lang="en-US" altLang="zh-CN" sz="2400" dirty="0" smtClean="0"/>
              <a:t>methods </a:t>
            </a:r>
            <a:r>
              <a:rPr lang="en-US" altLang="zh-CN" sz="2400" dirty="0"/>
              <a:t>into a single video suggestion </a:t>
            </a:r>
            <a:r>
              <a:rPr lang="en-US" altLang="zh-CN" sz="2400" dirty="0" smtClean="0"/>
              <a:t>system:</a:t>
            </a:r>
            <a:endParaRPr lang="en-US" altLang="zh-CN" sz="2400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28" y="4357949"/>
            <a:ext cx="6248309" cy="20202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8698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Summary of T</a:t>
            </a:r>
            <a:r>
              <a:rPr lang="en-US" altLang="zh-CN" sz="4400" b="1" dirty="0" smtClean="0"/>
              <a:t>he Live </a:t>
            </a:r>
            <a:r>
              <a:rPr lang="en-US" altLang="zh-CN" sz="4400" b="1" dirty="0"/>
              <a:t>T</a:t>
            </a:r>
            <a:r>
              <a:rPr lang="en-US" altLang="zh-CN" sz="4400" b="1" dirty="0" smtClean="0"/>
              <a:t>raffic Experiment</a:t>
            </a:r>
            <a:endParaRPr kumimoji="1" lang="zh-CN" altLang="en-US" sz="4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03" y="2023902"/>
            <a:ext cx="8784816" cy="356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23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26152" y="2677153"/>
            <a:ext cx="3868783" cy="1452283"/>
          </a:xfrm>
        </p:spPr>
        <p:txBody>
          <a:bodyPr/>
          <a:lstStyle/>
          <a:p>
            <a:r>
              <a:rPr lang="en-US" altLang="zh-CN" sz="3200" b="1" dirty="0"/>
              <a:t>Deep Neural Networks for YouTube Recommendations</a:t>
            </a:r>
            <a:endParaRPr kumimoji="1" lang="zh-CN" altLang="en-US" sz="3200" dirty="0"/>
          </a:p>
        </p:txBody>
      </p:sp>
      <p:pic>
        <p:nvPicPr>
          <p:cNvPr id="5" name="图片 4" descr="AAEAAQAAAAAAAAJJAAAAJGI4ZmM2MWE3LWU4YzAtNDQ1My1iNDhiLWU5MDFlZTU2NDlk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31" y="1676285"/>
            <a:ext cx="5111700" cy="333102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620233" y="4139018"/>
            <a:ext cx="13874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Time</a:t>
            </a:r>
            <a:r>
              <a:rPr kumimoji="1" lang="zh-CN" altLang="en-US" dirty="0"/>
              <a:t>：</a:t>
            </a:r>
            <a:r>
              <a:rPr lang="en-US" altLang="zh-CN" b="1" dirty="0"/>
              <a:t>2016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0855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Recommendations </a:t>
            </a:r>
            <a:r>
              <a:rPr lang="en-US" altLang="zh-CN" sz="4400" b="1" dirty="0" smtClean="0"/>
              <a:t>of YouTube Application</a:t>
            </a:r>
            <a:endParaRPr kumimoji="1"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81" y="1803784"/>
            <a:ext cx="2479573" cy="44012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838" y="1803784"/>
            <a:ext cx="2479573" cy="44012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26" y="1803784"/>
            <a:ext cx="2479573" cy="4401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58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Why Deep </a:t>
            </a:r>
            <a:r>
              <a:rPr lang="en-US" altLang="zh-CN" sz="4400" b="1" dirty="0"/>
              <a:t>Neural </a:t>
            </a:r>
            <a:r>
              <a:rPr lang="en-US" altLang="zh-CN" sz="4400" b="1" dirty="0" smtClean="0"/>
              <a:t>Networks?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Main Reason :</a:t>
            </a:r>
            <a:r>
              <a:rPr lang="en-US" altLang="zh-CN" dirty="0" smtClean="0"/>
              <a:t> ..using </a:t>
            </a:r>
            <a:r>
              <a:rPr lang="en-US" altLang="zh-CN" dirty="0"/>
              <a:t>deep learning as a general-purpose solution for nearly all learning </a:t>
            </a:r>
            <a:r>
              <a:rPr lang="en-US" altLang="zh-CN" dirty="0" smtClean="0"/>
              <a:t>problems..</a:t>
            </a:r>
            <a:endParaRPr lang="en-US" altLang="zh-CN" dirty="0"/>
          </a:p>
          <a:p>
            <a:r>
              <a:rPr lang="en-US" altLang="zh-CN" dirty="0" smtClean="0"/>
              <a:t>Main Problem</a:t>
            </a:r>
            <a:r>
              <a:rPr lang="en-US" altLang="zh-CN" dirty="0"/>
              <a:t>:</a:t>
            </a:r>
            <a:endParaRPr lang="en-US" altLang="zh-CN" dirty="0" smtClean="0"/>
          </a:p>
          <a:p>
            <a:pPr lvl="1"/>
            <a:r>
              <a:rPr lang="en-US" altLang="zh-CN" b="1" dirty="0" smtClean="0"/>
              <a:t>Scale</a:t>
            </a:r>
            <a:r>
              <a:rPr lang="en-US" altLang="zh-CN" dirty="0" smtClean="0"/>
              <a:t> : </a:t>
            </a:r>
            <a:r>
              <a:rPr lang="en-US" altLang="zh-CN" dirty="0"/>
              <a:t>Highly specialized </a:t>
            </a:r>
            <a:r>
              <a:rPr lang="en-US" altLang="zh-CN" dirty="0">
                <a:solidFill>
                  <a:srgbClr val="FF0000"/>
                </a:solidFill>
              </a:rPr>
              <a:t>distributed learning algorithms </a:t>
            </a:r>
            <a:r>
              <a:rPr lang="en-US" altLang="zh-CN" dirty="0"/>
              <a:t>and efficient serving systems are essential..</a:t>
            </a:r>
          </a:p>
          <a:p>
            <a:pPr lvl="1"/>
            <a:r>
              <a:rPr lang="en-US" altLang="zh-CN" b="1" dirty="0"/>
              <a:t>Freshness</a:t>
            </a:r>
            <a:r>
              <a:rPr lang="en-US" altLang="zh-CN" dirty="0"/>
              <a:t> </a:t>
            </a:r>
            <a:r>
              <a:rPr lang="en-US" altLang="zh-CN" dirty="0" smtClean="0"/>
              <a:t>: </a:t>
            </a:r>
            <a:r>
              <a:rPr lang="en-US" altLang="zh-CN" dirty="0"/>
              <a:t>should </a:t>
            </a:r>
            <a:r>
              <a:rPr lang="en-US" altLang="zh-CN" dirty="0" smtClean="0"/>
              <a:t>model </a:t>
            </a:r>
            <a:r>
              <a:rPr lang="en-US" altLang="zh-CN" dirty="0">
                <a:solidFill>
                  <a:srgbClr val="FF0000"/>
                </a:solidFill>
              </a:rPr>
              <a:t>newly uploaded content </a:t>
            </a:r>
            <a:r>
              <a:rPr lang="en-US" altLang="zh-CN" dirty="0"/>
              <a:t>as well as the latest actions taken by the user. </a:t>
            </a:r>
          </a:p>
          <a:p>
            <a:pPr lvl="1"/>
            <a:r>
              <a:rPr lang="en-US" altLang="zh-CN" b="1" dirty="0" smtClean="0"/>
              <a:t>Noise</a:t>
            </a:r>
            <a:r>
              <a:rPr lang="en-US" altLang="zh-CN" dirty="0" smtClean="0"/>
              <a:t> : </a:t>
            </a:r>
            <a:r>
              <a:rPr lang="en-US" altLang="zh-CN" dirty="0"/>
              <a:t>We rarely obtain the ground truth of </a:t>
            </a:r>
            <a:r>
              <a:rPr lang="en-US" altLang="zh-CN" dirty="0">
                <a:solidFill>
                  <a:srgbClr val="FF0000"/>
                </a:solidFill>
              </a:rPr>
              <a:t>user satisfaction </a:t>
            </a:r>
            <a:r>
              <a:rPr lang="en-US" altLang="zh-CN" dirty="0"/>
              <a:t>and instead model noisy </a:t>
            </a:r>
            <a:r>
              <a:rPr lang="en-US" altLang="zh-CN" dirty="0">
                <a:solidFill>
                  <a:srgbClr val="FF0000"/>
                </a:solidFill>
              </a:rPr>
              <a:t>implicit feedback signals</a:t>
            </a:r>
            <a:r>
              <a:rPr lang="en-US" altLang="zh-CN" dirty="0"/>
              <a:t>. Metadata associated with content is poorly. </a:t>
            </a:r>
          </a:p>
        </p:txBody>
      </p:sp>
    </p:spTree>
    <p:extLst>
      <p:ext uri="{BB962C8B-B14F-4D97-AF65-F5344CB8AC3E}">
        <p14:creationId xmlns:p14="http://schemas.microsoft.com/office/powerpoint/2010/main" val="302829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System Architecture </a:t>
            </a:r>
            <a:r>
              <a:rPr lang="en-US" altLang="zh-CN" sz="4400" b="1" dirty="0"/>
              <a:t>Overview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9819" y="5655340"/>
            <a:ext cx="7690931" cy="75941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The system is comprised of two neural networks: one for candidate generation and one for ranking. </a:t>
            </a: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249" y="1674356"/>
            <a:ext cx="5762547" cy="3741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8771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819" y="2900495"/>
            <a:ext cx="3997456" cy="11111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Recommendation as Classification </a:t>
            </a:r>
            <a:r>
              <a:rPr lang="en-US" altLang="zh-CN" sz="4400" b="1" dirty="0" smtClean="0"/>
              <a:t> 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5" y="1761565"/>
            <a:ext cx="8645525" cy="922471"/>
          </a:xfrm>
        </p:spPr>
        <p:txBody>
          <a:bodyPr>
            <a:normAutofit/>
          </a:bodyPr>
          <a:lstStyle/>
          <a:p>
            <a:r>
              <a:rPr lang="en-US" altLang="zh-CN" dirty="0"/>
              <a:t>We pose recommendation as </a:t>
            </a:r>
            <a:r>
              <a:rPr lang="en-US" altLang="zh-CN" dirty="0">
                <a:solidFill>
                  <a:srgbClr val="FF0000"/>
                </a:solidFill>
              </a:rPr>
              <a:t>extreme multiclass </a:t>
            </a:r>
            <a:r>
              <a:rPr lang="en-US" altLang="zh-CN" dirty="0" smtClean="0">
                <a:solidFill>
                  <a:srgbClr val="FF0000"/>
                </a:solidFill>
              </a:rPr>
              <a:t>classification problem: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99928" y="4797866"/>
            <a:ext cx="7745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srgbClr val="302C24">
                    <a:lumMod val="75000"/>
                    <a:lumOff val="25000"/>
                  </a:srgbClr>
                </a:solidFill>
              </a:rPr>
              <a:t>User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488115" y="4797866"/>
            <a:ext cx="116770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srgbClr val="302C24">
                    <a:lumMod val="75000"/>
                    <a:lumOff val="25000"/>
                  </a:srgbClr>
                </a:solidFill>
              </a:rPr>
              <a:t>Context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941547" y="4797866"/>
            <a:ext cx="110943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>
                <a:solidFill>
                  <a:srgbClr val="302C24">
                    <a:lumMod val="75000"/>
                    <a:lumOff val="25000"/>
                  </a:srgbClr>
                </a:solidFill>
              </a:rPr>
              <a:t>Corpus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25944" y="4136870"/>
            <a:ext cx="228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200" dirty="0">
                <a:solidFill>
                  <a:srgbClr val="302C24">
                    <a:lumMod val="75000"/>
                    <a:lumOff val="25000"/>
                  </a:srgbClr>
                </a:solidFill>
              </a:rPr>
              <a:t>v</a:t>
            </a:r>
            <a:r>
              <a:rPr lang="en-US" altLang="zh-CN" sz="2200" dirty="0" smtClean="0">
                <a:solidFill>
                  <a:srgbClr val="302C24">
                    <a:lumMod val="75000"/>
                    <a:lumOff val="25000"/>
                  </a:srgbClr>
                </a:solidFill>
              </a:rPr>
              <a:t>ideo watch </a:t>
            </a:r>
            <a:r>
              <a:rPr lang="en-US" altLang="zh-CN" sz="2200" dirty="0" err="1">
                <a:solidFill>
                  <a:srgbClr val="302C24">
                    <a:lumMod val="75000"/>
                    <a:lumOff val="25000"/>
                  </a:srgbClr>
                </a:solidFill>
              </a:rPr>
              <a:t>w</a:t>
            </a:r>
            <a:r>
              <a:rPr lang="en-US" altLang="zh-CN" sz="2200" baseline="-25000" dirty="0" err="1">
                <a:solidFill>
                  <a:srgbClr val="302C24">
                    <a:lumMod val="75000"/>
                    <a:lumOff val="25000"/>
                  </a:srgbClr>
                </a:solidFill>
              </a:rPr>
              <a:t>t</a:t>
            </a:r>
            <a:r>
              <a:rPr lang="en-US" altLang="zh-CN" sz="2200" dirty="0">
                <a:solidFill>
                  <a:srgbClr val="302C24">
                    <a:lumMod val="75000"/>
                    <a:lumOff val="25000"/>
                  </a:srgbClr>
                </a:solidFill>
              </a:rPr>
              <a:t> at time t </a:t>
            </a:r>
            <a:endParaRPr lang="zh-CN" altLang="en-US" dirty="0"/>
          </a:p>
        </p:txBody>
      </p:sp>
      <p:cxnSp>
        <p:nvCxnSpPr>
          <p:cNvPr id="9" name="直线箭头连接符 8"/>
          <p:cNvCxnSpPr/>
          <p:nvPr/>
        </p:nvCxnSpPr>
        <p:spPr>
          <a:xfrm flipV="1">
            <a:off x="2439379" y="3698375"/>
            <a:ext cx="960550" cy="6018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3920713" y="3698376"/>
            <a:ext cx="394230" cy="96261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 flipV="1">
            <a:off x="4661293" y="3698376"/>
            <a:ext cx="288626" cy="96261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 flipV="1">
            <a:off x="6061124" y="3896181"/>
            <a:ext cx="187607" cy="76480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157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383" y="1686640"/>
            <a:ext cx="7048571" cy="41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Deep Candidate Generation Model Architecture  </a:t>
            </a:r>
            <a:endParaRPr lang="zh-CN" altLang="en-US" sz="4400" b="1" dirty="0"/>
          </a:p>
        </p:txBody>
      </p:sp>
      <p:sp>
        <p:nvSpPr>
          <p:cNvPr id="3" name="矩形 2"/>
          <p:cNvSpPr/>
          <p:nvPr/>
        </p:nvSpPr>
        <p:spPr>
          <a:xfrm>
            <a:off x="1052286" y="5903111"/>
            <a:ext cx="26125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Learn </a:t>
            </a:r>
            <a:r>
              <a:rPr lang="en-US" altLang="zh-CN" dirty="0" err="1" smtClean="0"/>
              <a:t>Embeddings</a:t>
            </a:r>
            <a:r>
              <a:rPr lang="en-US" altLang="zh-CN" dirty="0" smtClean="0"/>
              <a:t> </a:t>
            </a:r>
            <a:r>
              <a:rPr lang="en-US" altLang="zh-CN" dirty="0"/>
              <a:t>for each video in a fixed </a:t>
            </a:r>
            <a:r>
              <a:rPr lang="en-US" altLang="zh-CN" dirty="0" smtClean="0"/>
              <a:t>vocabulary.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971143" y="5903111"/>
            <a:ext cx="39067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Arbitrary </a:t>
            </a:r>
            <a:r>
              <a:rPr lang="en-US" altLang="zh-CN" dirty="0">
                <a:solidFill>
                  <a:srgbClr val="FF0000"/>
                </a:solidFill>
              </a:rPr>
              <a:t>continuous and categorical features </a:t>
            </a:r>
            <a:r>
              <a:rPr lang="en-US" altLang="zh-CN" dirty="0"/>
              <a:t>can be easily added to the model. </a:t>
            </a:r>
          </a:p>
        </p:txBody>
      </p:sp>
    </p:spTree>
    <p:extLst>
      <p:ext uri="{BB962C8B-B14F-4D97-AF65-F5344CB8AC3E}">
        <p14:creationId xmlns:p14="http://schemas.microsoft.com/office/powerpoint/2010/main" val="89805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75557" y="2763735"/>
            <a:ext cx="2605268" cy="1452283"/>
          </a:xfrm>
        </p:spPr>
        <p:txBody>
          <a:bodyPr/>
          <a:lstStyle/>
          <a:p>
            <a:r>
              <a:rPr lang="en-US" altLang="zh-CN" sz="3200" b="1" dirty="0" smtClean="0"/>
              <a:t>Choices About Surrogate Problem</a:t>
            </a:r>
            <a:endParaRPr kumimoji="1" lang="zh-CN" altLang="en-US" sz="32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4693" b="13719"/>
          <a:stretch/>
        </p:blipFill>
        <p:spPr>
          <a:xfrm>
            <a:off x="610721" y="1673914"/>
            <a:ext cx="5329591" cy="3261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1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/>
              <a:t>What’s the Product Optimization Target?</a:t>
            </a:r>
            <a:endParaRPr kumimoji="1"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49" y="2120586"/>
            <a:ext cx="3045261" cy="30452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2992" t="8537" r="28110" b="7650"/>
          <a:stretch/>
        </p:blipFill>
        <p:spPr>
          <a:xfrm>
            <a:off x="5190800" y="2120587"/>
            <a:ext cx="2860485" cy="30612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94878" y="5446989"/>
            <a:ext cx="3045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rgbClr val="302C24"/>
                </a:solidFill>
                <a:cs typeface="+mj-cs"/>
              </a:rPr>
              <a:t>Click Through Rate 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822068" y="5446989"/>
            <a:ext cx="228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sz="2400" dirty="0">
                <a:solidFill>
                  <a:srgbClr val="302C24"/>
                </a:solidFill>
                <a:cs typeface="+mj-cs"/>
              </a:rPr>
              <a:t>Play Time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4198400" y="3509073"/>
            <a:ext cx="61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VS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8506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Recommendations of </a:t>
            </a:r>
            <a:r>
              <a:rPr lang="en-US" altLang="zh-CN" sz="4400" b="1" dirty="0" smtClean="0"/>
              <a:t>YouTube Web Site</a:t>
            </a:r>
            <a:endParaRPr kumimoji="1" lang="zh-CN" altLang="en-US" sz="4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003" y="1788420"/>
            <a:ext cx="6026256" cy="43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08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/>
              <a:t>What’s the </a:t>
            </a:r>
            <a:r>
              <a:rPr kumimoji="1" lang="en-US" altLang="zh-CN" sz="4400" b="1" dirty="0" smtClean="0"/>
              <a:t>Input of the Recommendation System?</a:t>
            </a:r>
            <a:endParaRPr kumimoji="1" lang="zh-CN" altLang="en-US" sz="4400" dirty="0"/>
          </a:p>
        </p:txBody>
      </p:sp>
      <p:sp>
        <p:nvSpPr>
          <p:cNvPr id="4" name="矩形 3"/>
          <p:cNvSpPr/>
          <p:nvPr/>
        </p:nvSpPr>
        <p:spPr>
          <a:xfrm>
            <a:off x="1374682" y="5363244"/>
            <a:ext cx="27177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E</a:t>
            </a:r>
            <a:r>
              <a:rPr lang="en-US" altLang="zh-CN" sz="2200" dirty="0" smtClean="0"/>
              <a:t>xplicit Feedback:</a:t>
            </a:r>
          </a:p>
          <a:p>
            <a:r>
              <a:rPr lang="en-US" altLang="zh-CN" sz="2200" dirty="0"/>
              <a:t>T</a:t>
            </a:r>
            <a:r>
              <a:rPr lang="en-US" altLang="zh-CN" sz="2200" dirty="0" smtClean="0"/>
              <a:t>humbs Up/Collect </a:t>
            </a:r>
            <a:endParaRPr lang="en-US" altLang="zh-CN" sz="2200" dirty="0"/>
          </a:p>
        </p:txBody>
      </p:sp>
      <p:sp>
        <p:nvSpPr>
          <p:cNvPr id="5" name="矩形 4"/>
          <p:cNvSpPr/>
          <p:nvPr/>
        </p:nvSpPr>
        <p:spPr>
          <a:xfrm>
            <a:off x="5702884" y="5363244"/>
            <a:ext cx="248178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 smtClean="0"/>
              <a:t>Implicit Feedback:</a:t>
            </a:r>
          </a:p>
          <a:p>
            <a:r>
              <a:rPr lang="en-US" altLang="zh-CN" sz="2200" dirty="0" smtClean="0"/>
              <a:t>Click/Watch Time</a:t>
            </a:r>
            <a:endParaRPr lang="zh-CN" altLang="en-US" sz="2200" dirty="0"/>
          </a:p>
        </p:txBody>
      </p:sp>
      <p:pic>
        <p:nvPicPr>
          <p:cNvPr id="6" name="图片 5" descr="下载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095" y="2078869"/>
            <a:ext cx="2857500" cy="2857500"/>
          </a:xfrm>
          <a:prstGeom prst="rect">
            <a:avLst/>
          </a:prstGeom>
        </p:spPr>
      </p:pic>
      <p:pic>
        <p:nvPicPr>
          <p:cNvPr id="7" name="图片 6" descr="下载 (1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728" y="2165047"/>
            <a:ext cx="2771321" cy="27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305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/>
              <a:t>How to </a:t>
            </a:r>
            <a:r>
              <a:rPr lang="en-US" altLang="zh-CN" sz="4400" b="1" dirty="0" smtClean="0"/>
              <a:t>Recommend Recently Uploaded </a:t>
            </a:r>
            <a:r>
              <a:rPr lang="en-US" altLang="zh-CN" sz="4400" b="1" dirty="0"/>
              <a:t>C</a:t>
            </a:r>
            <a:r>
              <a:rPr lang="en-US" altLang="zh-CN" sz="4400" b="1" dirty="0" smtClean="0"/>
              <a:t>ontent? </a:t>
            </a:r>
            <a:endParaRPr kumimoji="1"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30864" b="6878"/>
          <a:stretch/>
        </p:blipFill>
        <p:spPr>
          <a:xfrm>
            <a:off x="3360198" y="2092477"/>
            <a:ext cx="1652557" cy="12095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70608" y="5132202"/>
            <a:ext cx="262458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Application:</a:t>
            </a:r>
          </a:p>
          <a:p>
            <a:r>
              <a:rPr lang="en-US" altLang="zh-CN" dirty="0" smtClean="0"/>
              <a:t>Recommending them is </a:t>
            </a:r>
            <a:r>
              <a:rPr lang="en-US" altLang="zh-CN" dirty="0" smtClean="0">
                <a:solidFill>
                  <a:srgbClr val="FF0000"/>
                </a:solidFill>
              </a:rPr>
              <a:t>extremely </a:t>
            </a:r>
            <a:r>
              <a:rPr lang="en-US" altLang="zh-CN" dirty="0">
                <a:solidFill>
                  <a:srgbClr val="FF0000"/>
                </a:solidFill>
              </a:rPr>
              <a:t>important </a:t>
            </a:r>
            <a:r>
              <a:rPr lang="en-US" altLang="zh-CN" dirty="0"/>
              <a:t>as a product.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67159" b="67183"/>
          <a:stretch/>
        </p:blipFill>
        <p:spPr>
          <a:xfrm>
            <a:off x="953714" y="4135140"/>
            <a:ext cx="967619" cy="9085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67089" t="35177" r="3765" b="35552"/>
          <a:stretch/>
        </p:blipFill>
        <p:spPr>
          <a:xfrm>
            <a:off x="3722297" y="4135140"/>
            <a:ext cx="962818" cy="9085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67942" r="67236"/>
          <a:stretch/>
        </p:blipFill>
        <p:spPr>
          <a:xfrm>
            <a:off x="6480980" y="4145643"/>
            <a:ext cx="965350" cy="8875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970795" y="2453383"/>
            <a:ext cx="228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302C24"/>
                </a:solidFill>
              </a:rPr>
              <a:t>R</a:t>
            </a:r>
            <a:r>
              <a:rPr lang="en-US" altLang="zh-CN" dirty="0" smtClean="0">
                <a:solidFill>
                  <a:srgbClr val="302C24"/>
                </a:solidFill>
              </a:rPr>
              <a:t>ecently Uploaded Contents 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22985" y="5132202"/>
            <a:ext cx="267070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/>
              <a:t>Users:</a:t>
            </a:r>
          </a:p>
          <a:p>
            <a:r>
              <a:rPr lang="en-US" altLang="zh-CN" dirty="0"/>
              <a:t>P</a:t>
            </a:r>
            <a:r>
              <a:rPr lang="en-US" altLang="zh-CN" dirty="0" smtClean="0"/>
              <a:t>refer </a:t>
            </a:r>
            <a:r>
              <a:rPr lang="en-US" altLang="zh-CN" dirty="0"/>
              <a:t>fresh content, though at the expense of relevance. </a:t>
            </a:r>
          </a:p>
        </p:txBody>
      </p:sp>
      <p:sp>
        <p:nvSpPr>
          <p:cNvPr id="11" name="矩形 10"/>
          <p:cNvSpPr/>
          <p:nvPr/>
        </p:nvSpPr>
        <p:spPr>
          <a:xfrm>
            <a:off x="3494110" y="5132202"/>
            <a:ext cx="2286000" cy="123110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 err="1" smtClean="0"/>
              <a:t>Uploader</a:t>
            </a:r>
            <a:r>
              <a:rPr lang="en-US" altLang="zh-CN" sz="2000" b="1" dirty="0" smtClean="0"/>
              <a:t>:</a:t>
            </a:r>
          </a:p>
          <a:p>
            <a:r>
              <a:rPr lang="en-US" altLang="zh-CN" dirty="0" smtClean="0"/>
              <a:t>Look forward to see the feedback from users.  </a:t>
            </a:r>
          </a:p>
        </p:txBody>
      </p:sp>
      <p:cxnSp>
        <p:nvCxnSpPr>
          <p:cNvPr id="13" name="直线箭头连接符 12"/>
          <p:cNvCxnSpPr/>
          <p:nvPr/>
        </p:nvCxnSpPr>
        <p:spPr>
          <a:xfrm flipV="1">
            <a:off x="1961395" y="3354001"/>
            <a:ext cx="1207786" cy="5603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4187056" y="3408193"/>
            <a:ext cx="0" cy="5603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 flipH="1" flipV="1">
            <a:off x="5295234" y="3408195"/>
            <a:ext cx="1403621" cy="5061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2149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Solution: “</a:t>
            </a:r>
            <a:r>
              <a:rPr lang="en-US" altLang="zh-CN" sz="4400" b="1" dirty="0"/>
              <a:t>Example Age” Feature </a:t>
            </a:r>
            <a:endParaRPr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77859" y="2524518"/>
            <a:ext cx="2726437" cy="32212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 smtClean="0"/>
              <a:t>Just feed </a:t>
            </a:r>
            <a:r>
              <a:rPr lang="en-US" altLang="zh-CN" sz="2800" dirty="0"/>
              <a:t>the age of the training example as a </a:t>
            </a:r>
            <a:r>
              <a:rPr lang="en-US" altLang="zh-CN" sz="2800" dirty="0" smtClean="0"/>
              <a:t>feature. </a:t>
            </a:r>
            <a:endParaRPr lang="en-US" altLang="zh-CN" sz="2800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52" y="2054597"/>
            <a:ext cx="4625154" cy="313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78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Training Examples Generation Source </a:t>
            </a:r>
            <a:endParaRPr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106" y="1596124"/>
            <a:ext cx="1990012" cy="3532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289" y="1734006"/>
            <a:ext cx="1782446" cy="31638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131" y="1844769"/>
            <a:ext cx="1822364" cy="32346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123" y="1546412"/>
            <a:ext cx="1808253" cy="32096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735" y="1699169"/>
            <a:ext cx="1904392" cy="338029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910871" y="3362260"/>
            <a:ext cx="61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VS</a:t>
            </a:r>
            <a:endParaRPr kumimoji="1"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5522735" y="5334212"/>
            <a:ext cx="228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CN" sz="2200" dirty="0" smtClean="0"/>
              <a:t>All </a:t>
            </a:r>
            <a:r>
              <a:rPr lang="en-US" altLang="zh-CN" sz="2200" dirty="0"/>
              <a:t>YouTube </a:t>
            </a:r>
            <a:r>
              <a:rPr lang="en-US" altLang="zh-CN" sz="2200" dirty="0" smtClean="0"/>
              <a:t>Watches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70725" y="5334212"/>
            <a:ext cx="25687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200" dirty="0" smtClean="0">
                <a:solidFill>
                  <a:srgbClr val="302C24"/>
                </a:solidFill>
              </a:rPr>
              <a:t>Just Recommendations</a:t>
            </a:r>
            <a:endParaRPr lang="zh-CN" altLang="en-US" dirty="0">
              <a:solidFill>
                <a:srgbClr val="302C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65448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Training Examples </a:t>
            </a:r>
            <a:r>
              <a:rPr lang="en-US" altLang="zh-CN" sz="4400" b="1" dirty="0" smtClean="0"/>
              <a:t>Sampling Method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6" y="5268128"/>
            <a:ext cx="3412395" cy="135538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302C24"/>
                </a:solidFill>
              </a:rPr>
              <a:t>A</a:t>
            </a:r>
            <a:r>
              <a:rPr lang="en-US" altLang="zh-CN" dirty="0" smtClean="0">
                <a:solidFill>
                  <a:srgbClr val="302C24"/>
                </a:solidFill>
              </a:rPr>
              <a:t> </a:t>
            </a:r>
            <a:r>
              <a:rPr lang="en-US" altLang="zh-CN" dirty="0">
                <a:solidFill>
                  <a:srgbClr val="302C24"/>
                </a:solidFill>
              </a:rPr>
              <a:t>fixed number of training examples per user</a:t>
            </a:r>
            <a:endParaRPr lang="en-US" altLang="zh-CN" dirty="0" smtClean="0">
              <a:solidFill>
                <a:srgbClr val="302C24"/>
              </a:solidFill>
            </a:endParaRPr>
          </a:p>
        </p:txBody>
      </p:sp>
      <p:pic>
        <p:nvPicPr>
          <p:cNvPr id="5" name="图片 4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70"/>
          <a:stretch/>
        </p:blipFill>
        <p:spPr>
          <a:xfrm>
            <a:off x="498475" y="2025599"/>
            <a:ext cx="3090792" cy="2875344"/>
          </a:xfrm>
          <a:prstGeom prst="rect">
            <a:avLst/>
          </a:prstGeom>
        </p:spPr>
      </p:pic>
      <p:pic>
        <p:nvPicPr>
          <p:cNvPr id="6" name="图片 5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87" b="66971"/>
          <a:stretch/>
        </p:blipFill>
        <p:spPr>
          <a:xfrm>
            <a:off x="7660968" y="3391120"/>
            <a:ext cx="655564" cy="577212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V="1">
            <a:off x="4863331" y="4848581"/>
            <a:ext cx="3782195" cy="1443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87" b="66971"/>
          <a:stretch/>
        </p:blipFill>
        <p:spPr>
          <a:xfrm>
            <a:off x="5079796" y="3463271"/>
            <a:ext cx="655564" cy="577212"/>
          </a:xfrm>
          <a:prstGeom prst="rect">
            <a:avLst/>
          </a:prstGeom>
        </p:spPr>
      </p:pic>
      <p:pic>
        <p:nvPicPr>
          <p:cNvPr id="10" name="图片 9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87" b="66971"/>
          <a:stretch/>
        </p:blipFill>
        <p:spPr>
          <a:xfrm>
            <a:off x="5079796" y="2886059"/>
            <a:ext cx="655564" cy="577212"/>
          </a:xfrm>
          <a:prstGeom prst="rect">
            <a:avLst/>
          </a:prstGeom>
        </p:spPr>
      </p:pic>
      <p:pic>
        <p:nvPicPr>
          <p:cNvPr id="11" name="图片 10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76" t="64262" r="4204" b="6970"/>
          <a:stretch/>
        </p:blipFill>
        <p:spPr>
          <a:xfrm>
            <a:off x="5079796" y="4040483"/>
            <a:ext cx="655564" cy="641018"/>
          </a:xfrm>
          <a:prstGeom prst="rect">
            <a:avLst/>
          </a:prstGeom>
        </p:spPr>
      </p:pic>
      <p:pic>
        <p:nvPicPr>
          <p:cNvPr id="12" name="图片 11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0" t="5247" r="6451" b="67786"/>
          <a:stretch/>
        </p:blipFill>
        <p:spPr>
          <a:xfrm>
            <a:off x="7660968" y="2770617"/>
            <a:ext cx="620545" cy="620503"/>
          </a:xfrm>
          <a:prstGeom prst="rect">
            <a:avLst/>
          </a:prstGeom>
        </p:spPr>
      </p:pic>
      <p:pic>
        <p:nvPicPr>
          <p:cNvPr id="13" name="图片 12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0" t="5247" r="6451" b="67786"/>
          <a:stretch/>
        </p:blipFill>
        <p:spPr>
          <a:xfrm>
            <a:off x="7660968" y="3968332"/>
            <a:ext cx="620545" cy="620503"/>
          </a:xfrm>
          <a:prstGeom prst="rect">
            <a:avLst/>
          </a:prstGeom>
        </p:spPr>
      </p:pic>
      <p:pic>
        <p:nvPicPr>
          <p:cNvPr id="14" name="图片 13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34664" r="35084" b="38369"/>
          <a:stretch/>
        </p:blipFill>
        <p:spPr>
          <a:xfrm>
            <a:off x="6350840" y="3506562"/>
            <a:ext cx="590587" cy="533921"/>
          </a:xfrm>
          <a:prstGeom prst="rect">
            <a:avLst/>
          </a:prstGeom>
        </p:spPr>
      </p:pic>
      <p:pic>
        <p:nvPicPr>
          <p:cNvPr id="15" name="图片 14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34664" r="35084" b="38369"/>
          <a:stretch/>
        </p:blipFill>
        <p:spPr>
          <a:xfrm>
            <a:off x="6350840" y="2929350"/>
            <a:ext cx="590587" cy="533921"/>
          </a:xfrm>
          <a:prstGeom prst="rect">
            <a:avLst/>
          </a:prstGeom>
        </p:spPr>
      </p:pic>
      <p:pic>
        <p:nvPicPr>
          <p:cNvPr id="16" name="图片 15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0" r="34589" b="69485"/>
          <a:stretch/>
        </p:blipFill>
        <p:spPr>
          <a:xfrm>
            <a:off x="5735360" y="3142419"/>
            <a:ext cx="649405" cy="641703"/>
          </a:xfrm>
          <a:prstGeom prst="rect">
            <a:avLst/>
          </a:prstGeom>
        </p:spPr>
      </p:pic>
      <p:pic>
        <p:nvPicPr>
          <p:cNvPr id="17" name="图片 16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30" r="34589" b="69485"/>
          <a:stretch/>
        </p:blipFill>
        <p:spPr>
          <a:xfrm>
            <a:off x="6941427" y="3185710"/>
            <a:ext cx="649405" cy="641703"/>
          </a:xfrm>
          <a:prstGeom prst="rect">
            <a:avLst/>
          </a:prstGeom>
        </p:spPr>
      </p:pic>
      <p:pic>
        <p:nvPicPr>
          <p:cNvPr id="18" name="图片 17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t="64085" r="67391" b="11399"/>
          <a:stretch/>
        </p:blipFill>
        <p:spPr>
          <a:xfrm>
            <a:off x="5756123" y="2611592"/>
            <a:ext cx="594717" cy="548933"/>
          </a:xfrm>
          <a:prstGeom prst="rect">
            <a:avLst/>
          </a:prstGeom>
        </p:spPr>
      </p:pic>
      <p:pic>
        <p:nvPicPr>
          <p:cNvPr id="19" name="图片 18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t="64085" r="67391" b="11399"/>
          <a:stretch/>
        </p:blipFill>
        <p:spPr>
          <a:xfrm>
            <a:off x="6996115" y="3838457"/>
            <a:ext cx="594717" cy="548933"/>
          </a:xfrm>
          <a:prstGeom prst="rect">
            <a:avLst/>
          </a:prstGeom>
        </p:spPr>
      </p:pic>
      <p:pic>
        <p:nvPicPr>
          <p:cNvPr id="20" name="图片 19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9" t="64085" r="67391" b="11399"/>
          <a:stretch/>
        </p:blipFill>
        <p:spPr>
          <a:xfrm>
            <a:off x="6996115" y="2636777"/>
            <a:ext cx="594717" cy="548933"/>
          </a:xfrm>
          <a:prstGeom prst="rect">
            <a:avLst/>
          </a:prstGeom>
        </p:spPr>
      </p:pic>
      <p:pic>
        <p:nvPicPr>
          <p:cNvPr id="21" name="图片 20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0" t="5247" r="6451" b="67786"/>
          <a:stretch/>
        </p:blipFill>
        <p:spPr>
          <a:xfrm>
            <a:off x="5079796" y="2301340"/>
            <a:ext cx="620545" cy="62050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910871" y="3362260"/>
            <a:ext cx="61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VS</a:t>
            </a:r>
            <a:endParaRPr kumimoji="1" lang="zh-CN" altLang="en-US" sz="2400" b="1" dirty="0"/>
          </a:p>
        </p:txBody>
      </p:sp>
      <p:sp>
        <p:nvSpPr>
          <p:cNvPr id="23" name="文本框 22"/>
          <p:cNvSpPr txBox="1"/>
          <p:nvPr/>
        </p:nvSpPr>
        <p:spPr>
          <a:xfrm>
            <a:off x="7934058" y="4900943"/>
            <a:ext cx="69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Time</a:t>
            </a:r>
            <a:endParaRPr kumimoji="1" lang="zh-CN" altLang="en-US" dirty="0"/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904137" y="5268128"/>
            <a:ext cx="3412395" cy="1355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051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657600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50000"/>
                  <a:lumOff val="50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119563" indent="-461963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itchFamily="18" charset="2"/>
              <a:buChar char=""/>
              <a:def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itchFamily="18" charset="2"/>
              <a:buNone/>
            </a:pPr>
            <a:r>
              <a:rPr lang="en-US" altLang="zh-CN" dirty="0" smtClean="0">
                <a:solidFill>
                  <a:srgbClr val="302C24"/>
                </a:solidFill>
              </a:rPr>
              <a:t>A fixed number of training examples for one period of time recently</a:t>
            </a:r>
          </a:p>
        </p:txBody>
      </p:sp>
      <p:pic>
        <p:nvPicPr>
          <p:cNvPr id="25" name="图片 24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34664" r="35084" b="38369"/>
          <a:stretch/>
        </p:blipFill>
        <p:spPr>
          <a:xfrm>
            <a:off x="7660968" y="2236696"/>
            <a:ext cx="590587" cy="533921"/>
          </a:xfrm>
          <a:prstGeom prst="rect">
            <a:avLst/>
          </a:prstGeom>
        </p:spPr>
      </p:pic>
      <p:pic>
        <p:nvPicPr>
          <p:cNvPr id="26" name="图片 25" descr="assorted-user-avatars-collection_23-2147546967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7" t="34664" r="35084" b="38369"/>
          <a:stretch/>
        </p:blipFill>
        <p:spPr>
          <a:xfrm>
            <a:off x="7660968" y="1774815"/>
            <a:ext cx="590587" cy="5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24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/>
              <a:t>Retain or Discard Sequence Information?</a:t>
            </a:r>
            <a:endParaRPr kumimoji="1" lang="zh-CN" altLang="en-US" sz="4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58463"/>
          <a:stretch/>
        </p:blipFill>
        <p:spPr>
          <a:xfrm>
            <a:off x="1521410" y="1699169"/>
            <a:ext cx="1904392" cy="14040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085" y="1699169"/>
            <a:ext cx="1904392" cy="338029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66124" y="3189908"/>
            <a:ext cx="61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VS</a:t>
            </a:r>
            <a:endParaRPr kumimoji="1" lang="zh-CN" altLang="en-US" sz="2400" b="1" dirty="0"/>
          </a:p>
        </p:txBody>
      </p:sp>
      <p:sp>
        <p:nvSpPr>
          <p:cNvPr id="12" name="矩形 11"/>
          <p:cNvSpPr/>
          <p:nvPr/>
        </p:nvSpPr>
        <p:spPr>
          <a:xfrm>
            <a:off x="5463039" y="5308681"/>
            <a:ext cx="2748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srgbClr val="302C24"/>
                </a:solidFill>
              </a:rPr>
              <a:t>Withhold sequence information</a:t>
            </a:r>
            <a:endParaRPr lang="zh-CN" altLang="en-US" dirty="0">
              <a:solidFill>
                <a:srgbClr val="302C24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62094" y="5318109"/>
            <a:ext cx="37139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dirty="0" smtClean="0">
                <a:solidFill>
                  <a:srgbClr val="302C24"/>
                </a:solidFill>
              </a:rPr>
              <a:t>Feed sequence information into Classifier</a:t>
            </a:r>
            <a:endParaRPr lang="zh-CN" altLang="en-US" dirty="0">
              <a:solidFill>
                <a:srgbClr val="302C24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42116" b="42768"/>
          <a:stretch/>
        </p:blipFill>
        <p:spPr>
          <a:xfrm>
            <a:off x="1521410" y="3304103"/>
            <a:ext cx="1904392" cy="51098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t="57587" b="25730"/>
          <a:stretch/>
        </p:blipFill>
        <p:spPr>
          <a:xfrm>
            <a:off x="1521410" y="4042998"/>
            <a:ext cx="1904392" cy="5639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2"/>
          <a:srcRect t="73385" b="11374"/>
          <a:stretch/>
        </p:blipFill>
        <p:spPr>
          <a:xfrm>
            <a:off x="1521410" y="4821859"/>
            <a:ext cx="1904392" cy="515211"/>
          </a:xfrm>
          <a:prstGeom prst="rect">
            <a:avLst/>
          </a:prstGeom>
        </p:spPr>
      </p:pic>
      <p:sp>
        <p:nvSpPr>
          <p:cNvPr id="3" name="下箭头 2"/>
          <p:cNvSpPr/>
          <p:nvPr/>
        </p:nvSpPr>
        <p:spPr>
          <a:xfrm>
            <a:off x="2228348" y="3153962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2225008" y="3869516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下箭头 17"/>
          <p:cNvSpPr/>
          <p:nvPr/>
        </p:nvSpPr>
        <p:spPr>
          <a:xfrm>
            <a:off x="2228348" y="4660655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8118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Predict Future or Randomly </a:t>
            </a:r>
            <a:r>
              <a:rPr lang="en-US" altLang="zh-CN" sz="4400" b="1" dirty="0"/>
              <a:t>Held</a:t>
            </a:r>
            <a:r>
              <a:rPr lang="en-US" altLang="zh-CN" sz="4400" b="1" dirty="0" smtClean="0"/>
              <a:t>-out Video?</a:t>
            </a:r>
            <a:endParaRPr kumimoji="1" lang="zh-CN" altLang="en-US" sz="4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4198400" y="3468668"/>
            <a:ext cx="61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/>
              <a:t>VS</a:t>
            </a:r>
            <a:endParaRPr kumimoji="1"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42116" b="42768"/>
          <a:stretch/>
        </p:blipFill>
        <p:spPr>
          <a:xfrm>
            <a:off x="1545367" y="1859982"/>
            <a:ext cx="1904392" cy="5109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t="57587" b="25730"/>
          <a:stretch/>
        </p:blipFill>
        <p:spPr>
          <a:xfrm>
            <a:off x="1545367" y="2598877"/>
            <a:ext cx="1904392" cy="5639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t="73385" b="11374"/>
          <a:stretch/>
        </p:blipFill>
        <p:spPr>
          <a:xfrm>
            <a:off x="1545367" y="3377738"/>
            <a:ext cx="1904392" cy="515211"/>
          </a:xfrm>
          <a:prstGeom prst="rect">
            <a:avLst/>
          </a:prstGeom>
        </p:spPr>
      </p:pic>
      <p:sp>
        <p:nvSpPr>
          <p:cNvPr id="10" name="下箭头 9"/>
          <p:cNvSpPr/>
          <p:nvPr/>
        </p:nvSpPr>
        <p:spPr>
          <a:xfrm>
            <a:off x="2248965" y="2425395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2252305" y="3216534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t="42116" b="42768"/>
          <a:stretch/>
        </p:blipFill>
        <p:spPr>
          <a:xfrm>
            <a:off x="5498882" y="1859982"/>
            <a:ext cx="1904392" cy="51098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/>
          <a:srcRect t="57587" b="25730"/>
          <a:stretch/>
        </p:blipFill>
        <p:spPr>
          <a:xfrm>
            <a:off x="5498882" y="2598877"/>
            <a:ext cx="1904392" cy="56394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t="73385" b="11374"/>
          <a:stretch/>
        </p:blipFill>
        <p:spPr>
          <a:xfrm>
            <a:off x="5498882" y="3377738"/>
            <a:ext cx="1904392" cy="515211"/>
          </a:xfrm>
          <a:prstGeom prst="rect">
            <a:avLst/>
          </a:prstGeom>
        </p:spPr>
      </p:pic>
      <p:sp>
        <p:nvSpPr>
          <p:cNvPr id="16" name="下箭头 15"/>
          <p:cNvSpPr/>
          <p:nvPr/>
        </p:nvSpPr>
        <p:spPr>
          <a:xfrm>
            <a:off x="6202480" y="2425395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下箭头 16"/>
          <p:cNvSpPr/>
          <p:nvPr/>
        </p:nvSpPr>
        <p:spPr>
          <a:xfrm>
            <a:off x="6205820" y="3216534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20914" b="64199"/>
          <a:stretch/>
        </p:blipFill>
        <p:spPr>
          <a:xfrm>
            <a:off x="1545367" y="4097726"/>
            <a:ext cx="1904392" cy="503230"/>
          </a:xfrm>
          <a:prstGeom prst="rect">
            <a:avLst/>
          </a:prstGeom>
          <a:ln>
            <a:solidFill>
              <a:srgbClr val="FF0000">
                <a:alpha val="95000"/>
              </a:srgbClr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/>
          <a:srcRect t="51396" b="33008"/>
          <a:stretch/>
        </p:blipFill>
        <p:spPr>
          <a:xfrm>
            <a:off x="1545367" y="5511564"/>
            <a:ext cx="1904392" cy="52719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/>
          <a:srcRect t="36542" b="48603"/>
          <a:stretch/>
        </p:blipFill>
        <p:spPr>
          <a:xfrm>
            <a:off x="1545367" y="4780677"/>
            <a:ext cx="1904392" cy="502143"/>
          </a:xfrm>
          <a:prstGeom prst="rect">
            <a:avLst/>
          </a:prstGeom>
        </p:spPr>
      </p:pic>
      <p:sp>
        <p:nvSpPr>
          <p:cNvPr id="22" name="下箭头 21"/>
          <p:cNvSpPr/>
          <p:nvPr/>
        </p:nvSpPr>
        <p:spPr>
          <a:xfrm>
            <a:off x="2252305" y="3954297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下箭头 22"/>
          <p:cNvSpPr/>
          <p:nvPr/>
        </p:nvSpPr>
        <p:spPr>
          <a:xfrm rot="10800000">
            <a:off x="2252305" y="4641430"/>
            <a:ext cx="335449" cy="11419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下箭头 23"/>
          <p:cNvSpPr/>
          <p:nvPr/>
        </p:nvSpPr>
        <p:spPr>
          <a:xfrm rot="10800000">
            <a:off x="2236980" y="5348699"/>
            <a:ext cx="335449" cy="114195"/>
          </a:xfrm>
          <a:prstGeom prst="down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/>
          <a:srcRect t="20914" b="64199"/>
          <a:stretch/>
        </p:blipFill>
        <p:spPr>
          <a:xfrm>
            <a:off x="5498882" y="4106697"/>
            <a:ext cx="1904392" cy="50323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/>
          <a:srcRect t="51396" b="33008"/>
          <a:stretch/>
        </p:blipFill>
        <p:spPr>
          <a:xfrm>
            <a:off x="5498882" y="5520535"/>
            <a:ext cx="1904392" cy="52719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/>
          <a:srcRect t="36542" b="48603"/>
          <a:stretch/>
        </p:blipFill>
        <p:spPr>
          <a:xfrm>
            <a:off x="5498882" y="4789648"/>
            <a:ext cx="1904392" cy="502143"/>
          </a:xfrm>
          <a:prstGeom prst="rect">
            <a:avLst/>
          </a:prstGeom>
        </p:spPr>
      </p:pic>
      <p:sp>
        <p:nvSpPr>
          <p:cNvPr id="28" name="下箭头 27"/>
          <p:cNvSpPr/>
          <p:nvPr/>
        </p:nvSpPr>
        <p:spPr>
          <a:xfrm>
            <a:off x="6205820" y="3963268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下箭头 28"/>
          <p:cNvSpPr/>
          <p:nvPr/>
        </p:nvSpPr>
        <p:spPr>
          <a:xfrm>
            <a:off x="6205820" y="4650401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6190495" y="5357670"/>
            <a:ext cx="335449" cy="114195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278257" y="6165611"/>
            <a:ext cx="2588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Predict Held-out Watch</a:t>
            </a:r>
            <a:endParaRPr kumimoji="1"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5163442" y="6165611"/>
            <a:ext cx="243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Predict Future Watch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4307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/>
              <a:t>Experiments with Features and Depth 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6" y="1761565"/>
            <a:ext cx="3542274" cy="4183719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Depth 0: A linear layer simply transforms the </a:t>
            </a:r>
            <a:r>
              <a:rPr lang="en-US" altLang="zh-CN" dirty="0" smtClean="0"/>
              <a:t>concatenation </a:t>
            </a:r>
            <a:r>
              <a:rPr lang="en-US" altLang="zh-CN" dirty="0"/>
              <a:t>layer to match the </a:t>
            </a:r>
            <a:r>
              <a:rPr lang="en-US" altLang="zh-CN" dirty="0" err="1"/>
              <a:t>softmax</a:t>
            </a:r>
            <a:r>
              <a:rPr lang="en-US" altLang="zh-CN" dirty="0"/>
              <a:t> dimension of 256 </a:t>
            </a:r>
          </a:p>
          <a:p>
            <a:r>
              <a:rPr lang="en-US" altLang="zh-CN" dirty="0"/>
              <a:t>Depth 1: 256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Depth 2: 512 </a:t>
            </a:r>
            <a:r>
              <a:rPr lang="en-US" altLang="zh-CN" dirty="0" smtClean="0"/>
              <a:t>-&gt; 256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Depth 3: 1024 </a:t>
            </a:r>
            <a:r>
              <a:rPr lang="en-US" altLang="zh-CN" dirty="0" smtClean="0"/>
              <a:t>-&gt; 512 -&gt;  </a:t>
            </a:r>
            <a:r>
              <a:rPr lang="en-US" altLang="zh-CN" dirty="0"/>
              <a:t>256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Depth 4: </a:t>
            </a:r>
            <a:r>
              <a:rPr lang="en-US" altLang="zh-CN" dirty="0" smtClean="0"/>
              <a:t>2048 -&gt; </a:t>
            </a:r>
            <a:r>
              <a:rPr lang="en-US" altLang="zh-CN" dirty="0"/>
              <a:t>1024 </a:t>
            </a:r>
            <a:r>
              <a:rPr lang="en-US" altLang="zh-CN" dirty="0" smtClean="0"/>
              <a:t>-&gt; 512 -&gt; </a:t>
            </a:r>
            <a:r>
              <a:rPr lang="en-US" altLang="zh-CN" dirty="0"/>
              <a:t>256 </a:t>
            </a:r>
            <a:r>
              <a:rPr lang="en-US" altLang="zh-CN" dirty="0" err="1"/>
              <a:t>ReLU</a:t>
            </a:r>
            <a:r>
              <a:rPr lang="en-US" altLang="zh-CN" dirty="0"/>
              <a:t>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750" y="1973657"/>
            <a:ext cx="46355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384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Target and Main Method of Ranking</a:t>
            </a:r>
            <a:endParaRPr kumimoji="1" lang="zh-CN" altLang="en-US" sz="4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l="18272" t="16248" r="17965" b="18236"/>
          <a:stretch/>
        </p:blipFill>
        <p:spPr>
          <a:xfrm>
            <a:off x="974048" y="1786046"/>
            <a:ext cx="3161620" cy="11614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18272" t="16248" r="17965" b="18236"/>
          <a:stretch/>
        </p:blipFill>
        <p:spPr>
          <a:xfrm>
            <a:off x="1889749" y="3711744"/>
            <a:ext cx="1293878" cy="22431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82200" y="1839492"/>
            <a:ext cx="37331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Candidate Generation:</a:t>
            </a:r>
          </a:p>
          <a:p>
            <a:r>
              <a:rPr kumimoji="1" lang="en-US" altLang="zh-CN" dirty="0" smtClean="0"/>
              <a:t>     For Each User</a:t>
            </a:r>
          </a:p>
          <a:p>
            <a:r>
              <a:rPr kumimoji="1" lang="en-US" altLang="zh-CN" dirty="0" smtClean="0"/>
              <a:t>     Huge Corpus and Less Features 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482200" y="3940262"/>
            <a:ext cx="461996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/>
              <a:t>Ranking:</a:t>
            </a:r>
          </a:p>
          <a:p>
            <a:r>
              <a:rPr kumimoji="1" lang="en-US" altLang="zh-CN" dirty="0" smtClean="0"/>
              <a:t>     For User’s Interface(Context)</a:t>
            </a:r>
          </a:p>
          <a:p>
            <a:r>
              <a:rPr kumimoji="1" lang="en-US" altLang="zh-CN" dirty="0" smtClean="0"/>
              <a:t>     Small Corpus and Much More Features</a:t>
            </a:r>
          </a:p>
          <a:p>
            <a:r>
              <a:rPr lang="en-US" altLang="zh-CN" dirty="0" smtClean="0">
                <a:solidFill>
                  <a:srgbClr val="302C24"/>
                </a:solidFill>
              </a:rPr>
              <a:t>     Ensembling </a:t>
            </a:r>
            <a:r>
              <a:rPr lang="en-US" altLang="zh-CN" dirty="0">
                <a:solidFill>
                  <a:srgbClr val="302C24"/>
                </a:solidFill>
              </a:rPr>
              <a:t>Different </a:t>
            </a:r>
            <a:r>
              <a:rPr lang="en-US" altLang="zh-CN" dirty="0" smtClean="0">
                <a:solidFill>
                  <a:srgbClr val="302C24"/>
                </a:solidFill>
              </a:rPr>
              <a:t>Candidate Sources</a:t>
            </a:r>
            <a:endParaRPr kumimoji="1" lang="en-US" altLang="zh-CN" dirty="0" smtClean="0"/>
          </a:p>
          <a:p>
            <a:r>
              <a:rPr kumimoji="1"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2317980" y="3230195"/>
            <a:ext cx="419209" cy="23425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48135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/>
              <a:t>What’s the Predicted Object of the Ranking Model?</a:t>
            </a:r>
            <a:endParaRPr kumimoji="1" lang="zh-CN" altLang="en-US" sz="4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49" y="2120586"/>
            <a:ext cx="3045261" cy="30452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32992" t="8537" r="28110" b="7650"/>
          <a:stretch/>
        </p:blipFill>
        <p:spPr>
          <a:xfrm>
            <a:off x="5190800" y="2120587"/>
            <a:ext cx="2860485" cy="3061258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94878" y="5446989"/>
            <a:ext cx="30452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400" dirty="0">
                <a:solidFill>
                  <a:srgbClr val="302C24"/>
                </a:solidFill>
                <a:cs typeface="+mj-cs"/>
              </a:rPr>
              <a:t>Click Through Rate 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5822068" y="5446989"/>
            <a:ext cx="228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sz="2400" dirty="0">
                <a:solidFill>
                  <a:srgbClr val="302C24"/>
                </a:solidFill>
                <a:cs typeface="+mj-cs"/>
              </a:rPr>
              <a:t>Play Time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4198400" y="3509073"/>
            <a:ext cx="371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/>
              <a:t>+</a:t>
            </a:r>
            <a:endParaRPr kumimoji="1"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14652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Taking Random Walks Through the View Graph </a:t>
            </a:r>
            <a:endParaRPr lang="en-US" altLang="zh-CN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b="1" dirty="0" smtClean="0"/>
              <a:t>Time</a:t>
            </a:r>
            <a:r>
              <a:rPr kumimoji="1" lang="zh-CN" altLang="en-US" sz="2800" dirty="0" smtClean="0"/>
              <a:t>：</a:t>
            </a:r>
            <a:r>
              <a:rPr lang="en-US" altLang="zh-CN" sz="2800" b="1" dirty="0" smtClean="0"/>
              <a:t>2008</a:t>
            </a:r>
            <a:endParaRPr lang="en-US" altLang="zh-CN" sz="2800" dirty="0" smtClean="0"/>
          </a:p>
          <a:p>
            <a:r>
              <a:rPr lang="en-US" altLang="zh-CN" sz="2800" b="1" dirty="0" smtClean="0"/>
              <a:t>Main Problem : </a:t>
            </a:r>
            <a:r>
              <a:rPr lang="mr-IN" altLang="zh-CN" sz="2800" dirty="0" smtClean="0"/>
              <a:t>…</a:t>
            </a:r>
            <a:r>
              <a:rPr lang="en-US" altLang="zh-CN" sz="2800" dirty="0" smtClean="0"/>
              <a:t>the </a:t>
            </a:r>
            <a:r>
              <a:rPr lang="en-US" altLang="zh-CN" sz="2800" dirty="0">
                <a:solidFill>
                  <a:srgbClr val="FF0000"/>
                </a:solidFill>
              </a:rPr>
              <a:t>tags</a:t>
            </a:r>
            <a:r>
              <a:rPr lang="en-US" altLang="zh-CN" sz="2800" dirty="0"/>
              <a:t> that </a:t>
            </a:r>
            <a:r>
              <a:rPr lang="en-US" altLang="zh-CN" sz="2800" dirty="0" smtClean="0"/>
              <a:t>exist </a:t>
            </a:r>
            <a:r>
              <a:rPr lang="en-US" altLang="zh-CN" sz="2800" dirty="0"/>
              <a:t>on YouTube videos are generally quite small; they only capture a small sample of the </a:t>
            </a:r>
            <a:r>
              <a:rPr lang="en-US" altLang="zh-CN" sz="2800" dirty="0" smtClean="0"/>
              <a:t>content</a:t>
            </a:r>
            <a:r>
              <a:rPr lang="mr-IN" altLang="zh-CN" sz="2800" dirty="0" smtClean="0"/>
              <a:t>…</a:t>
            </a:r>
            <a:endParaRPr lang="en-US" altLang="zh-CN" sz="2800" dirty="0" smtClean="0"/>
          </a:p>
          <a:p>
            <a:r>
              <a:rPr lang="en-US" altLang="zh-CN" sz="2800" b="1" dirty="0" smtClean="0"/>
              <a:t>Main Solution</a:t>
            </a:r>
            <a:r>
              <a:rPr lang="zh-CN" altLang="en-US" sz="2800" b="1" dirty="0" smtClean="0"/>
              <a:t>：</a:t>
            </a:r>
            <a:endParaRPr lang="en-US" altLang="zh-CN" sz="2800" b="1" dirty="0"/>
          </a:p>
          <a:p>
            <a:pPr lvl="1">
              <a:buFont typeface="Wingdings" charset="2"/>
              <a:buChar char="l"/>
            </a:pPr>
            <a:r>
              <a:rPr lang="en-US" altLang="zh-CN" sz="2800" dirty="0" smtClean="0"/>
              <a:t>Video </a:t>
            </a:r>
            <a:r>
              <a:rPr lang="en-US" altLang="zh-CN" sz="2800" dirty="0"/>
              <a:t>Co-View </a:t>
            </a:r>
            <a:r>
              <a:rPr lang="en-US" altLang="zh-CN" sz="2800" dirty="0" smtClean="0"/>
              <a:t>Graph</a:t>
            </a:r>
          </a:p>
          <a:p>
            <a:pPr lvl="1">
              <a:buFont typeface="Wingdings" charset="2"/>
              <a:buChar char="l"/>
            </a:pPr>
            <a:r>
              <a:rPr lang="en-US" altLang="zh-CN" sz="2800" dirty="0" smtClean="0"/>
              <a:t>Adsorption Algorithm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3395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Deep </a:t>
            </a:r>
            <a:r>
              <a:rPr lang="en-US" altLang="zh-CN" sz="4400" b="1" dirty="0" smtClean="0"/>
              <a:t>Ranking </a:t>
            </a:r>
            <a:r>
              <a:rPr lang="en-US" altLang="zh-CN" sz="4400" b="1" dirty="0"/>
              <a:t>N</a:t>
            </a:r>
            <a:r>
              <a:rPr lang="en-US" altLang="zh-CN" sz="4400" b="1" dirty="0" smtClean="0"/>
              <a:t>etwork </a:t>
            </a:r>
            <a:r>
              <a:rPr lang="en-US" altLang="zh-CN" sz="4400" b="1" dirty="0"/>
              <a:t>A</a:t>
            </a:r>
            <a:r>
              <a:rPr lang="en-US" altLang="zh-CN" sz="4400" b="1" dirty="0" smtClean="0"/>
              <a:t>rchitecture </a:t>
            </a:r>
            <a:endParaRPr kumimoji="1" lang="zh-CN" altLang="en-US" sz="4400" b="1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328" y="1761565"/>
            <a:ext cx="6063834" cy="39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6216689" y="1761565"/>
            <a:ext cx="285694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FF0000"/>
                </a:solidFill>
              </a:rPr>
              <a:t>Weighted Logistic </a:t>
            </a:r>
            <a:r>
              <a:rPr lang="en-US" altLang="zh-CN" sz="1600" dirty="0">
                <a:solidFill>
                  <a:srgbClr val="FF0000"/>
                </a:solidFill>
              </a:rPr>
              <a:t>R</a:t>
            </a:r>
            <a:r>
              <a:rPr lang="en-US" altLang="zh-CN" sz="1600" dirty="0" smtClean="0">
                <a:solidFill>
                  <a:srgbClr val="FF0000"/>
                </a:solidFill>
              </a:rPr>
              <a:t>egression:</a:t>
            </a:r>
          </a:p>
          <a:p>
            <a:r>
              <a:rPr lang="en-US" altLang="zh-CN" sz="1600" dirty="0" smtClean="0"/>
              <a:t>Positive </a:t>
            </a:r>
            <a:r>
              <a:rPr lang="en-US" altLang="zh-CN" sz="1600" dirty="0"/>
              <a:t>examples are annotated with </a:t>
            </a:r>
            <a:r>
              <a:rPr lang="en-US" altLang="zh-CN" sz="1600" dirty="0" smtClean="0"/>
              <a:t>watching time.</a:t>
            </a:r>
            <a:endParaRPr lang="en-US" altLang="zh-CN" sz="1600" dirty="0"/>
          </a:p>
        </p:txBody>
      </p:sp>
      <p:sp>
        <p:nvSpPr>
          <p:cNvPr id="6" name="矩形 5"/>
          <p:cNvSpPr/>
          <p:nvPr/>
        </p:nvSpPr>
        <p:spPr>
          <a:xfrm>
            <a:off x="375636" y="598007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200" baseline="30000" dirty="0"/>
              <a:t>M</a:t>
            </a:r>
            <a:r>
              <a:rPr lang="en-US" altLang="zh-CN" sz="2200" baseline="30000" dirty="0" smtClean="0"/>
              <a:t>ost </a:t>
            </a:r>
            <a:r>
              <a:rPr lang="en-US" altLang="zh-CN" sz="2200" baseline="30000" dirty="0"/>
              <a:t>important </a:t>
            </a:r>
            <a:r>
              <a:rPr lang="en-US" altLang="zh-CN" sz="2200" baseline="30000" dirty="0" smtClean="0"/>
              <a:t>signals are user’s </a:t>
            </a:r>
            <a:r>
              <a:rPr lang="en-US" altLang="zh-CN" sz="2200" baseline="30000" dirty="0">
                <a:solidFill>
                  <a:srgbClr val="FF0000"/>
                </a:solidFill>
              </a:rPr>
              <a:t>previous interaction</a:t>
            </a:r>
            <a:r>
              <a:rPr lang="en-US" altLang="zh-CN" sz="2200" baseline="30000" dirty="0"/>
              <a:t> with the item itself and other similar </a:t>
            </a:r>
            <a:r>
              <a:rPr lang="en-US" altLang="zh-CN" sz="2200" baseline="30000" dirty="0" smtClean="0"/>
              <a:t>items.</a:t>
            </a:r>
            <a:endParaRPr lang="zh-CN" altLang="en-US" sz="2200" dirty="0"/>
          </a:p>
        </p:txBody>
      </p:sp>
      <p:sp>
        <p:nvSpPr>
          <p:cNvPr id="7" name="矩形 6"/>
          <p:cNvSpPr/>
          <p:nvPr/>
        </p:nvSpPr>
        <p:spPr>
          <a:xfrm>
            <a:off x="4572000" y="5980072"/>
            <a:ext cx="4572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200" baseline="30000" dirty="0"/>
              <a:t>Features describing the frequency </a:t>
            </a:r>
            <a:r>
              <a:rPr lang="en-US" altLang="zh-CN" sz="2200" baseline="30000" dirty="0">
                <a:solidFill>
                  <a:srgbClr val="FF0000"/>
                </a:solidFill>
              </a:rPr>
              <a:t>of past video </a:t>
            </a:r>
            <a:r>
              <a:rPr lang="en-US" altLang="zh-CN" sz="2200" baseline="30000" dirty="0" smtClean="0">
                <a:solidFill>
                  <a:srgbClr val="FF0000"/>
                </a:solidFill>
              </a:rPr>
              <a:t>impressions </a:t>
            </a:r>
            <a:r>
              <a:rPr lang="en-US" altLang="zh-CN" sz="2200" baseline="30000" dirty="0"/>
              <a:t>are also critical for introducing “churn” in </a:t>
            </a:r>
            <a:r>
              <a:rPr lang="en-US" altLang="zh-CN" sz="2200" baseline="30000" dirty="0" smtClean="0"/>
              <a:t>recommendations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2103845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Experiments with Hidden </a:t>
            </a:r>
            <a:r>
              <a:rPr lang="en-US" altLang="zh-CN" sz="4400" b="1" dirty="0" smtClean="0"/>
              <a:t>Layers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761565"/>
            <a:ext cx="8147051" cy="4364598"/>
          </a:xfrm>
        </p:spPr>
        <p:txBody>
          <a:bodyPr>
            <a:normAutofit/>
          </a:bodyPr>
          <a:lstStyle/>
          <a:p>
            <a:r>
              <a:rPr lang="en-US" altLang="zh-CN" sz="1800" dirty="0"/>
              <a:t>If the negative impression receives a higher score than the </a:t>
            </a:r>
            <a:r>
              <a:rPr lang="en-US" altLang="zh-CN" sz="1800" dirty="0" smtClean="0"/>
              <a:t>positive, </a:t>
            </a:r>
            <a:r>
              <a:rPr lang="en-US" altLang="zh-CN" sz="1800" dirty="0"/>
              <a:t>then we consider the positive impression’s watch time to be </a:t>
            </a:r>
            <a:r>
              <a:rPr lang="en-US" altLang="zh-CN" sz="1800" dirty="0" err="1">
                <a:solidFill>
                  <a:srgbClr val="FF0000"/>
                </a:solidFill>
              </a:rPr>
              <a:t>mispredicted</a:t>
            </a:r>
            <a:r>
              <a:rPr lang="en-US" altLang="zh-CN" sz="1800" dirty="0">
                <a:solidFill>
                  <a:srgbClr val="FF0000"/>
                </a:solidFill>
              </a:rPr>
              <a:t> watch time</a:t>
            </a:r>
            <a:r>
              <a:rPr lang="en-US" altLang="zh-CN" sz="1800" dirty="0"/>
              <a:t>. </a:t>
            </a:r>
            <a:endParaRPr lang="en-US" altLang="zh-CN" sz="1800" dirty="0" smtClean="0"/>
          </a:p>
          <a:p>
            <a:r>
              <a:rPr lang="en-US" altLang="zh-CN" sz="1800" dirty="0" smtClean="0"/>
              <a:t>Weighted</a:t>
            </a:r>
            <a:r>
              <a:rPr lang="en-US" altLang="zh-CN" sz="1800" dirty="0"/>
              <a:t>, per</a:t>
            </a:r>
            <a:r>
              <a:rPr lang="en-US" altLang="zh-CN" sz="1800" dirty="0" smtClean="0"/>
              <a:t>-user </a:t>
            </a:r>
            <a:r>
              <a:rPr lang="en-US" altLang="zh-CN" sz="1800" dirty="0"/>
              <a:t>loss is then the total amount </a:t>
            </a:r>
            <a:r>
              <a:rPr lang="en-US" altLang="zh-CN" sz="1800" dirty="0" err="1"/>
              <a:t>mispredicted</a:t>
            </a:r>
            <a:r>
              <a:rPr lang="en-US" altLang="zh-CN" sz="1800" dirty="0"/>
              <a:t> watch time as a fraction of total watch time over </a:t>
            </a:r>
            <a:r>
              <a:rPr lang="en-US" altLang="zh-CN" sz="1800" dirty="0" err="1"/>
              <a:t>heldout</a:t>
            </a:r>
            <a:r>
              <a:rPr lang="en-US" altLang="zh-CN" sz="1800" dirty="0"/>
              <a:t> impression pairs.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940" y="3599329"/>
            <a:ext cx="50165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072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RoadMap of YouTube Recommendation </a:t>
            </a:r>
            <a:r>
              <a:rPr lang="en-US" altLang="zh-CN" sz="4400" b="1" dirty="0" smtClean="0"/>
              <a:t>System</a:t>
            </a:r>
            <a:endParaRPr kumimoji="1" lang="zh-CN" altLang="en-US" sz="44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9853446"/>
              </p:ext>
            </p:extLst>
          </p:nvPr>
        </p:nvGraphicFramePr>
        <p:xfrm>
          <a:off x="1356275" y="2067973"/>
          <a:ext cx="6215304" cy="3719169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622025"/>
                <a:gridCol w="2521511"/>
                <a:gridCol w="2071768"/>
              </a:tblGrid>
              <a:tr h="558697">
                <a:tc>
                  <a:txBody>
                    <a:bodyPr/>
                    <a:lstStyle/>
                    <a:p>
                      <a:pPr algn="ctr"/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Previous</a:t>
                      </a:r>
                      <a:r>
                        <a:rPr lang="en-US" altLang="zh-CN" sz="2800" baseline="0" dirty="0" smtClean="0"/>
                        <a:t> 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Current</a:t>
                      </a:r>
                      <a:endParaRPr lang="zh-CN" altLang="en-US" sz="2800" dirty="0"/>
                    </a:p>
                  </a:txBody>
                  <a:tcPr/>
                </a:tc>
              </a:tr>
              <a:tr h="690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Environment 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Web</a:t>
                      </a:r>
                      <a:r>
                        <a:rPr lang="en-US" altLang="zh-CN" baseline="0" dirty="0" smtClean="0"/>
                        <a:t> Site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 smtClean="0"/>
                        <a:t>Mobile Application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90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Method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 smtClean="0"/>
                        <a:t>User Profile/Collaborative Filtering 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 smtClean="0"/>
                        <a:t>Deep Neural Networks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90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Model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 smtClean="0"/>
                        <a:t>Heuristic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 smtClean="0"/>
                        <a:t>Multiclass Classification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90155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Test 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 smtClean="0"/>
                        <a:t>Offline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 smtClean="0"/>
                        <a:t>Online Live Traffic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99852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/>
                        <a:t>Metric</a:t>
                      </a:r>
                      <a:endParaRPr lang="zh-CN" alt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 smtClean="0"/>
                        <a:t>CTR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zh-CN" dirty="0" err="1" smtClean="0"/>
                        <a:t>PlayTime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38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/>
              <a:t>Google </a:t>
            </a:r>
            <a:r>
              <a:rPr kumimoji="1" lang="en-US" altLang="zh-CN" sz="4400" b="1" dirty="0"/>
              <a:t>Brain </a:t>
            </a:r>
            <a:r>
              <a:rPr kumimoji="1" lang="en-US" altLang="zh-CN" sz="4400" b="1" dirty="0" smtClean="0"/>
              <a:t>Gave </a:t>
            </a:r>
            <a:r>
              <a:rPr kumimoji="1" lang="en-US" altLang="zh-CN" sz="4400" b="1" dirty="0"/>
              <a:t>YouTube </a:t>
            </a:r>
            <a:r>
              <a:rPr kumimoji="1" lang="en-US" altLang="zh-CN" sz="4400" b="1" dirty="0" smtClean="0"/>
              <a:t>New Life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238" y="4398327"/>
            <a:ext cx="3710668" cy="12017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P</a:t>
            </a:r>
            <a:r>
              <a:rPr kumimoji="1" lang="en-US" altLang="zh-CN" dirty="0" smtClean="0"/>
              <a:t>eople </a:t>
            </a:r>
            <a:r>
              <a:rPr kumimoji="1" lang="en-US" altLang="zh-CN" dirty="0"/>
              <a:t>spend watching </a:t>
            </a:r>
            <a:r>
              <a:rPr kumimoji="1" lang="en-US" altLang="zh-CN" dirty="0" smtClean="0"/>
              <a:t>is </a:t>
            </a:r>
            <a:r>
              <a:rPr kumimoji="1" lang="en-US" altLang="zh-CN" dirty="0"/>
              <a:t>now driven by YouTube’s </a:t>
            </a:r>
            <a:r>
              <a:rPr kumimoji="1" lang="en-US" altLang="zh-CN" dirty="0" smtClean="0"/>
              <a:t>recommendations.</a:t>
            </a:r>
            <a:endParaRPr kumimoji="1"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920093" y="2648857"/>
            <a:ext cx="22609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8800" dirty="0" smtClean="0"/>
              <a:t>70%</a:t>
            </a:r>
            <a:endParaRPr kumimoji="1" lang="zh-CN" altLang="en-US" sz="8800" dirty="0"/>
          </a:p>
        </p:txBody>
      </p:sp>
      <p:sp>
        <p:nvSpPr>
          <p:cNvPr id="5" name="矩形 4"/>
          <p:cNvSpPr/>
          <p:nvPr/>
        </p:nvSpPr>
        <p:spPr>
          <a:xfrm>
            <a:off x="4123281" y="5302829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zh-CN" sz="2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Search/Channels no longer dominate YouTube as they once </a:t>
            </a:r>
            <a:r>
              <a:rPr kumimoji="1" lang="en-US" altLang="zh-CN" sz="2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did.</a:t>
            </a:r>
            <a:endParaRPr kumimoji="1" lang="zh-CN" altLang="en-US" sz="2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337" y="1941074"/>
            <a:ext cx="1782446" cy="31638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281" y="2421530"/>
            <a:ext cx="1307481" cy="23207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112" y="2237619"/>
            <a:ext cx="1217300" cy="216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943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Recommendation Will </a:t>
            </a:r>
            <a:r>
              <a:rPr kumimoji="1"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</a:t>
            </a:r>
            <a:r>
              <a:rPr kumimoji="1"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ominate </a:t>
            </a:r>
            <a:r>
              <a:rPr kumimoji="1" lang="en-US" altLang="zh-CN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</a:t>
            </a:r>
            <a:r>
              <a:rPr kumimoji="1" lang="en-US" altLang="zh-CN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uture APPs 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3598" y="5527519"/>
            <a:ext cx="8171928" cy="750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800" dirty="0" smtClean="0"/>
              <a:t>Algorithm/Recommendation/Feed will be one extremely important part of future applications, more important than search, navigation and subscription</a:t>
            </a:r>
            <a:r>
              <a:rPr kumimoji="1" lang="en-US" altLang="zh-CN" sz="1800" dirty="0"/>
              <a:t>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426" y="1960227"/>
            <a:ext cx="1775419" cy="31513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1107" y="1960227"/>
            <a:ext cx="1775419" cy="315136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4114" y="1960227"/>
            <a:ext cx="1775419" cy="31513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317" y="1960227"/>
            <a:ext cx="1853468" cy="315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56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kumimoji="1" lang="en-US" altLang="zh-CN" sz="4400" b="1" dirty="0">
                <a:solidFill>
                  <a:srgbClr val="302C24">
                    <a:lumMod val="75000"/>
                    <a:lumOff val="25000"/>
                  </a:srgbClr>
                </a:solidFill>
              </a:rPr>
              <a:t>Deep </a:t>
            </a:r>
            <a:r>
              <a:rPr kumimoji="1" lang="en-US" altLang="zh-CN" sz="4400" b="1" dirty="0" smtClean="0">
                <a:solidFill>
                  <a:srgbClr val="302C24">
                    <a:lumMod val="75000"/>
                    <a:lumOff val="25000"/>
                  </a:srgbClr>
                </a:solidFill>
              </a:rPr>
              <a:t>Learning Will </a:t>
            </a:r>
            <a:r>
              <a:rPr kumimoji="1" lang="en-US" altLang="zh-CN" sz="4400" b="1" dirty="0">
                <a:solidFill>
                  <a:srgbClr val="302C24">
                    <a:lumMod val="75000"/>
                    <a:lumOff val="25000"/>
                  </a:srgbClr>
                </a:solidFill>
              </a:rPr>
              <a:t>be the </a:t>
            </a:r>
            <a:r>
              <a:rPr kumimoji="1" lang="en-US" altLang="zh-CN" sz="4400" b="1" dirty="0" smtClean="0">
                <a:solidFill>
                  <a:srgbClr val="302C24">
                    <a:lumMod val="75000"/>
                    <a:lumOff val="25000"/>
                  </a:srgbClr>
                </a:solidFill>
              </a:rPr>
              <a:t>Future </a:t>
            </a:r>
            <a:r>
              <a:rPr kumimoji="1" lang="en-US" altLang="zh-CN" sz="4400" b="1" dirty="0">
                <a:solidFill>
                  <a:srgbClr val="302C24">
                    <a:lumMod val="75000"/>
                    <a:lumOff val="25000"/>
                  </a:srgbClr>
                </a:solidFill>
              </a:rPr>
              <a:t>of R</a:t>
            </a:r>
            <a:r>
              <a:rPr kumimoji="1" lang="en-US" altLang="zh-CN" sz="4400" b="1" dirty="0" smtClean="0">
                <a:solidFill>
                  <a:srgbClr val="302C24">
                    <a:lumMod val="75000"/>
                    <a:lumOff val="25000"/>
                  </a:srgbClr>
                </a:solidFill>
              </a:rPr>
              <a:t>ecommendation</a:t>
            </a:r>
            <a:endParaRPr kumimoji="1" lang="zh-CN" altLang="en-US" sz="44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038" b="13038"/>
          <a:stretch/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794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/>
              <a:t>Small Gift : Earth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hlinkClick r:id="rId2"/>
              </a:rPr>
              <a:t>https://github.com/wangkobe88/</a:t>
            </a:r>
            <a:r>
              <a:rPr kumimoji="1" lang="en-US" altLang="zh-CN" dirty="0" smtClean="0">
                <a:hlinkClick r:id="rId2"/>
              </a:rPr>
              <a:t>Earth</a:t>
            </a:r>
            <a:endParaRPr kumimoji="1" lang="en-US" altLang="zh-CN" dirty="0" smtClean="0"/>
          </a:p>
          <a:p>
            <a:r>
              <a:rPr kumimoji="1" lang="en-US" altLang="zh-CN" dirty="0"/>
              <a:t>Based on </a:t>
            </a:r>
            <a:r>
              <a:rPr kumimoji="1" lang="en-US" altLang="zh-CN" dirty="0" err="1" smtClean="0"/>
              <a:t>TensorFlow</a:t>
            </a:r>
            <a:r>
              <a:rPr kumimoji="1" lang="en-US" altLang="zh-CN" dirty="0" smtClean="0"/>
              <a:t>;</a:t>
            </a:r>
            <a:endParaRPr kumimoji="1" lang="en-US" altLang="zh-CN" dirty="0"/>
          </a:p>
          <a:p>
            <a:r>
              <a:rPr kumimoji="1" lang="en-US" altLang="zh-CN" dirty="0"/>
              <a:t>It uses </a:t>
            </a:r>
            <a:r>
              <a:rPr kumimoji="1" lang="en-US" altLang="zh-CN" dirty="0" err="1"/>
              <a:t>dbpedia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data,treats</a:t>
            </a:r>
            <a:r>
              <a:rPr kumimoji="1" lang="en-US" altLang="zh-CN" dirty="0"/>
              <a:t> the documents as users, and the document's classification as the </a:t>
            </a:r>
            <a:r>
              <a:rPr kumimoji="1" lang="en-US" altLang="zh-CN" dirty="0" smtClean="0"/>
              <a:t>video</a:t>
            </a:r>
            <a:r>
              <a:rPr kumimoji="1" lang="en-US" altLang="zh-CN" dirty="0"/>
              <a:t>;</a:t>
            </a:r>
          </a:p>
          <a:p>
            <a:r>
              <a:rPr kumimoji="1" lang="en-US" altLang="zh-CN" dirty="0"/>
              <a:t>This means we know the features(information) of the </a:t>
            </a:r>
            <a:r>
              <a:rPr kumimoji="1" lang="en-US" altLang="zh-CN" dirty="0" smtClean="0"/>
              <a:t>users, so </a:t>
            </a:r>
            <a:r>
              <a:rPr kumimoji="1" lang="en-US" altLang="zh-CN" dirty="0"/>
              <a:t>we use them to infer the video which the users will play.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5021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2330825"/>
            <a:ext cx="8147051" cy="1452283"/>
          </a:xfrm>
        </p:spPr>
        <p:txBody>
          <a:bodyPr/>
          <a:lstStyle/>
          <a:p>
            <a:r>
              <a:rPr kumimoji="1" lang="en-US" altLang="zh-CN" sz="7200" b="1" dirty="0" smtClean="0"/>
              <a:t>Thank You!</a:t>
            </a:r>
            <a:endParaRPr kumimoji="1" lang="zh-CN" altLang="en-US" sz="7200" b="1" dirty="0"/>
          </a:p>
        </p:txBody>
      </p:sp>
    </p:spTree>
    <p:extLst>
      <p:ext uri="{BB962C8B-B14F-4D97-AF65-F5344CB8AC3E}">
        <p14:creationId xmlns:p14="http://schemas.microsoft.com/office/powerpoint/2010/main" val="8791617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4400" b="1" dirty="0" smtClean="0"/>
              <a:t>Google </a:t>
            </a:r>
            <a:r>
              <a:rPr kumimoji="1" lang="en-US" altLang="zh-CN" sz="4400" b="1" dirty="0"/>
              <a:t>Brain </a:t>
            </a:r>
            <a:r>
              <a:rPr kumimoji="1" lang="en-US" altLang="zh-CN" sz="4400" b="1" dirty="0" smtClean="0"/>
              <a:t>Gave </a:t>
            </a:r>
            <a:r>
              <a:rPr kumimoji="1" lang="en-US" altLang="zh-CN" sz="4400" b="1" dirty="0"/>
              <a:t>YouTube N</a:t>
            </a:r>
            <a:r>
              <a:rPr kumimoji="1" lang="en-US" altLang="zh-CN" sz="4400" b="1" dirty="0" smtClean="0"/>
              <a:t>ew </a:t>
            </a:r>
            <a:r>
              <a:rPr kumimoji="1" lang="en-US" altLang="zh-CN" sz="4400" b="1" dirty="0"/>
              <a:t>life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The first big change was in 2012</a:t>
            </a:r>
            <a:r>
              <a:rPr kumimoji="1" lang="en-US" altLang="zh-CN" dirty="0" smtClean="0"/>
              <a:t>:</a:t>
            </a:r>
          </a:p>
          <a:p>
            <a:pPr lvl="1"/>
            <a:r>
              <a:rPr kumimoji="1" lang="en-US" altLang="zh-CN" dirty="0" smtClean="0"/>
              <a:t>Instead of how </a:t>
            </a:r>
            <a:r>
              <a:rPr kumimoji="1" lang="en-US" altLang="zh-CN" dirty="0"/>
              <a:t>many people had clicked a video, YouTube would instead base them on how long people had spent watching it</a:t>
            </a:r>
            <a:r>
              <a:rPr kumimoji="1" lang="en-US" altLang="zh-CN" dirty="0" smtClean="0"/>
              <a:t>.</a:t>
            </a:r>
          </a:p>
          <a:p>
            <a:pPr lvl="1"/>
            <a:r>
              <a:rPr kumimoji="1" lang="en-US" altLang="zh-CN" dirty="0"/>
              <a:t>Watch time on YouTube grew 50 percent a year for the next three </a:t>
            </a:r>
            <a:r>
              <a:rPr kumimoji="1" lang="en-US" altLang="zh-CN" dirty="0" smtClean="0"/>
              <a:t>years.</a:t>
            </a:r>
          </a:p>
          <a:p>
            <a:r>
              <a:rPr kumimoji="1" lang="en-US" altLang="zh-CN" dirty="0"/>
              <a:t>YouTube started using Google Brain in 2015, a replacement for the older AI system called Sibyl</a:t>
            </a:r>
            <a:r>
              <a:rPr kumimoji="1" lang="en-US" altLang="zh-CN" dirty="0" smtClean="0"/>
              <a:t>.</a:t>
            </a:r>
          </a:p>
          <a:p>
            <a:pPr lvl="1"/>
            <a:r>
              <a:rPr kumimoji="1" lang="en-US" altLang="zh-CN" dirty="0"/>
              <a:t>YouTube launched 190 changes like this one in 2016, and is on pace to release 300 more this year</a:t>
            </a:r>
            <a:r>
              <a:rPr kumimoji="1" lang="en-US" altLang="zh-CN" dirty="0" smtClean="0"/>
              <a:t>.</a:t>
            </a:r>
          </a:p>
          <a:p>
            <a:pPr lvl="1"/>
            <a:r>
              <a:rPr kumimoji="1" lang="en-US" altLang="zh-CN" dirty="0"/>
              <a:t>the aggregate time people spend watching videos on YouTube’s home page has grown 20 times larger than what it was three years ago.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014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User</a:t>
            </a:r>
            <a:r>
              <a:rPr lang="en-US" altLang="zh-CN" sz="4400" b="1" dirty="0"/>
              <a:t>-</a:t>
            </a:r>
            <a:r>
              <a:rPr lang="en-US" altLang="zh-CN" sz="4400" b="1" dirty="0" smtClean="0"/>
              <a:t>Video </a:t>
            </a:r>
            <a:r>
              <a:rPr lang="en-US" altLang="zh-CN" sz="4400" b="1" dirty="0"/>
              <a:t>Graph </a:t>
            </a:r>
            <a:endParaRPr kumimoji="1" lang="zh-CN" altLang="en-US" sz="4400" b="1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41" y="1818215"/>
            <a:ext cx="2756369" cy="366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3633" r="20847"/>
          <a:stretch/>
        </p:blipFill>
        <p:spPr>
          <a:xfrm>
            <a:off x="3702294" y="2060030"/>
            <a:ext cx="5254100" cy="3124661"/>
          </a:xfrm>
        </p:spPr>
      </p:pic>
      <p:sp>
        <p:nvSpPr>
          <p:cNvPr id="8" name="文本框 7"/>
          <p:cNvSpPr txBox="1"/>
          <p:nvPr/>
        </p:nvSpPr>
        <p:spPr>
          <a:xfrm>
            <a:off x="649410" y="5601889"/>
            <a:ext cx="2048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User-Video Graph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683811" y="5313289"/>
            <a:ext cx="3121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Video-Video Co-View Graph</a:t>
            </a:r>
            <a:endParaRPr kumimoji="1"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3203740" y="3520993"/>
            <a:ext cx="325382" cy="5339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300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PageRank Algorithm</a:t>
            </a:r>
            <a:endParaRPr kumimoji="1" lang="zh-CN" altLang="en-US" sz="4400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16729" b="16729"/>
          <a:stretch>
            <a:fillRect/>
          </a:stretch>
        </p:blipFill>
        <p:spPr>
          <a:xfrm>
            <a:off x="1212225" y="1989373"/>
            <a:ext cx="6509701" cy="3487425"/>
          </a:xfrm>
        </p:spPr>
      </p:pic>
    </p:spTree>
    <p:extLst>
      <p:ext uri="{BB962C8B-B14F-4D97-AF65-F5344CB8AC3E}">
        <p14:creationId xmlns:p14="http://schemas.microsoft.com/office/powerpoint/2010/main" val="3380870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Adsorption </a:t>
            </a:r>
            <a:r>
              <a:rPr lang="en-US" altLang="zh-CN" sz="4400" b="1" dirty="0" smtClean="0"/>
              <a:t>Algorithm</a:t>
            </a:r>
            <a:endParaRPr kumimoji="1" lang="zh-CN" altLang="en-US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5067" y="2597451"/>
            <a:ext cx="4200701" cy="9369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smtClean="0"/>
              <a:t>Weight on </a:t>
            </a:r>
            <a:r>
              <a:rPr lang="en-US" altLang="zh-CN" dirty="0"/>
              <a:t>the E</a:t>
            </a:r>
            <a:r>
              <a:rPr lang="en-US" altLang="zh-CN" dirty="0" smtClean="0"/>
              <a:t>dge between u and v </a:t>
            </a: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032" y="2210365"/>
            <a:ext cx="3376912" cy="3131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直线箭头连接符 5"/>
          <p:cNvCxnSpPr>
            <a:endCxn id="3" idx="1"/>
          </p:cNvCxnSpPr>
          <p:nvPr/>
        </p:nvCxnSpPr>
        <p:spPr>
          <a:xfrm flipV="1">
            <a:off x="3073855" y="3065902"/>
            <a:ext cx="1451212" cy="6571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571772" y="3972553"/>
            <a:ext cx="40015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2000"/>
              </a:spcBef>
              <a:buClr>
                <a:srgbClr val="302C24">
                  <a:lumMod val="75000"/>
                  <a:lumOff val="25000"/>
                </a:srgbClr>
              </a:buClr>
              <a:buSzPct val="75000"/>
            </a:pPr>
            <a:r>
              <a:rPr lang="en-US" altLang="zh-CN" sz="2200" dirty="0" smtClean="0">
                <a:solidFill>
                  <a:srgbClr val="302C24">
                    <a:lumMod val="75000"/>
                    <a:lumOff val="25000"/>
                  </a:srgbClr>
                </a:solidFill>
              </a:rPr>
              <a:t>Label Probability </a:t>
            </a:r>
            <a:r>
              <a:rPr lang="en-US" altLang="zh-CN" sz="2200" dirty="0">
                <a:solidFill>
                  <a:srgbClr val="302C24">
                    <a:lumMod val="75000"/>
                    <a:lumOff val="25000"/>
                  </a:srgbClr>
                </a:solidFill>
              </a:rPr>
              <a:t>D</a:t>
            </a:r>
            <a:r>
              <a:rPr lang="en-US" altLang="zh-CN" sz="2200" dirty="0" smtClean="0">
                <a:solidFill>
                  <a:srgbClr val="302C24">
                    <a:lumMod val="75000"/>
                    <a:lumOff val="25000"/>
                  </a:srgbClr>
                </a:solidFill>
              </a:rPr>
              <a:t>istribution</a:t>
            </a:r>
            <a:endParaRPr lang="en-US" altLang="zh-CN" sz="2200" dirty="0">
              <a:solidFill>
                <a:srgbClr val="302C24">
                  <a:lumMod val="75000"/>
                  <a:lumOff val="25000"/>
                </a:srgbClr>
              </a:solidFill>
            </a:endParaRPr>
          </a:p>
        </p:txBody>
      </p:sp>
      <p:cxnSp>
        <p:nvCxnSpPr>
          <p:cNvPr id="11" name="直线箭头连接符 10"/>
          <p:cNvCxnSpPr/>
          <p:nvPr/>
        </p:nvCxnSpPr>
        <p:spPr>
          <a:xfrm>
            <a:off x="3564517" y="3972553"/>
            <a:ext cx="960550" cy="2122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02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 smtClean="0"/>
              <a:t>Co-Visitation Video Graph Traversing</a:t>
            </a:r>
            <a:endParaRPr lang="en-US" altLang="zh-CN" sz="44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800" dirty="0" smtClean="0"/>
              <a:t>Time : </a:t>
            </a:r>
            <a:r>
              <a:rPr lang="en-US" altLang="zh-CN" sz="2800" dirty="0" smtClean="0"/>
              <a:t>2010</a:t>
            </a:r>
            <a:endParaRPr lang="en-US" altLang="zh-CN" sz="2800" dirty="0"/>
          </a:p>
          <a:p>
            <a:r>
              <a:rPr kumimoji="1" lang="en-US" altLang="zh-CN" sz="2800" dirty="0" smtClean="0"/>
              <a:t>Main Problem : </a:t>
            </a:r>
            <a:r>
              <a:rPr kumimoji="1" lang="mr-IN" altLang="zh-CN" sz="2800" dirty="0" smtClean="0"/>
              <a:t>…</a:t>
            </a:r>
            <a:r>
              <a:rPr lang="en-US" altLang="zh-CN" sz="2800" dirty="0" smtClean="0"/>
              <a:t>videos </a:t>
            </a:r>
            <a:r>
              <a:rPr lang="en-US" altLang="zh-CN" sz="2800" dirty="0"/>
              <a:t>as they are uploaded by users often have </a:t>
            </a:r>
            <a:r>
              <a:rPr lang="en-US" altLang="zh-CN" sz="2800" dirty="0">
                <a:solidFill>
                  <a:srgbClr val="FF0000"/>
                </a:solidFill>
              </a:rPr>
              <a:t>no or very poor </a:t>
            </a:r>
            <a:r>
              <a:rPr lang="en-US" altLang="zh-CN" sz="2800" dirty="0" smtClean="0">
                <a:solidFill>
                  <a:srgbClr val="FF0000"/>
                </a:solidFill>
              </a:rPr>
              <a:t>metadata</a:t>
            </a:r>
            <a:r>
              <a:rPr lang="mr-IN" altLang="zh-CN" sz="2800" dirty="0" smtClean="0"/>
              <a:t>…</a:t>
            </a:r>
            <a:endParaRPr kumimoji="1" lang="en-US" altLang="zh-CN" sz="2800" dirty="0" smtClean="0"/>
          </a:p>
          <a:p>
            <a:r>
              <a:rPr kumimoji="1" lang="en-US" altLang="zh-CN" sz="2800" dirty="0" smtClean="0"/>
              <a:t>Main Method : </a:t>
            </a:r>
            <a:r>
              <a:rPr lang="en-US" altLang="zh-CN" sz="2800" dirty="0" smtClean="0"/>
              <a:t>The </a:t>
            </a:r>
            <a:r>
              <a:rPr lang="en-US" altLang="zh-CN" sz="2800" dirty="0"/>
              <a:t>set of recommended videos </a:t>
            </a:r>
            <a:r>
              <a:rPr lang="en-US" altLang="zh-CN" sz="2800" dirty="0" smtClean="0"/>
              <a:t>is </a:t>
            </a:r>
            <a:r>
              <a:rPr lang="en-US" altLang="zh-CN" sz="2800" dirty="0"/>
              <a:t>generated by </a:t>
            </a:r>
            <a:r>
              <a:rPr lang="en-US" altLang="zh-CN" sz="2800" dirty="0">
                <a:solidFill>
                  <a:srgbClr val="FF0000"/>
                </a:solidFill>
              </a:rPr>
              <a:t>using a user’s personal </a:t>
            </a:r>
            <a:r>
              <a:rPr lang="en-US" altLang="zh-CN" sz="2800" dirty="0" smtClean="0">
                <a:solidFill>
                  <a:srgbClr val="FF0000"/>
                </a:solidFill>
              </a:rPr>
              <a:t>activity as </a:t>
            </a:r>
            <a:r>
              <a:rPr lang="en-US" altLang="zh-CN" sz="2800" dirty="0">
                <a:solidFill>
                  <a:srgbClr val="FF0000"/>
                </a:solidFill>
              </a:rPr>
              <a:t>seeds and expanding the set of videos</a:t>
            </a:r>
            <a:r>
              <a:rPr lang="en-US" altLang="zh-CN" sz="2800" dirty="0"/>
              <a:t> by </a:t>
            </a:r>
            <a:r>
              <a:rPr lang="en-US" altLang="zh-CN" sz="2800" dirty="0" smtClean="0"/>
              <a:t>traversing </a:t>
            </a:r>
            <a:r>
              <a:rPr lang="en-US" altLang="zh-CN" sz="2800" dirty="0"/>
              <a:t>a co-visitation based graph of videos. 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4990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b="1" dirty="0"/>
              <a:t>Related Videos </a:t>
            </a:r>
            <a:r>
              <a:rPr lang="en-US" altLang="zh-CN" sz="4400" dirty="0" smtClean="0"/>
              <a:t> </a:t>
            </a:r>
            <a:endParaRPr kumimoji="1"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49583" y="2167745"/>
            <a:ext cx="5028694" cy="5307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chemeClr val="tx1"/>
                </a:solidFill>
              </a:rPr>
              <a:t>Co</a:t>
            </a:r>
            <a:r>
              <a:rPr lang="en-US" altLang="zh-CN" sz="2400" dirty="0">
                <a:solidFill>
                  <a:schemeClr val="tx1"/>
                </a:solidFill>
              </a:rPr>
              <a:t>-</a:t>
            </a:r>
            <a:r>
              <a:rPr lang="en-US" altLang="zh-CN" sz="2400" dirty="0" smtClean="0">
                <a:solidFill>
                  <a:schemeClr val="tx1"/>
                </a:solidFill>
              </a:rPr>
              <a:t>watched times </a:t>
            </a:r>
            <a:r>
              <a:rPr lang="en-US" altLang="zh-CN" sz="2400" dirty="0">
                <a:solidFill>
                  <a:schemeClr val="tx1"/>
                </a:solidFill>
              </a:rPr>
              <a:t>within </a:t>
            </a:r>
            <a:r>
              <a:rPr lang="en-US" altLang="zh-CN" sz="2400" dirty="0" smtClean="0">
                <a:solidFill>
                  <a:schemeClr val="tx1"/>
                </a:solidFill>
              </a:rPr>
              <a:t>sessions</a:t>
            </a:r>
            <a:endParaRPr lang="en-US" altLang="zh-CN" sz="24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" y="2799309"/>
            <a:ext cx="3262082" cy="12691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4236169" y="4386643"/>
            <a:ext cx="49078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2000"/>
              </a:spcBef>
              <a:buClr>
                <a:srgbClr val="302C24">
                  <a:lumMod val="75000"/>
                  <a:lumOff val="25000"/>
                </a:srgbClr>
              </a:buClr>
              <a:buSzPct val="75000"/>
            </a:pPr>
            <a:r>
              <a:rPr lang="en-US" altLang="zh-CN" sz="2400" dirty="0" smtClean="0">
                <a:solidFill>
                  <a:srgbClr val="302C24"/>
                </a:solidFill>
              </a:rPr>
              <a:t>Normalization </a:t>
            </a:r>
            <a:r>
              <a:rPr lang="en-US" altLang="zh-CN" sz="2400" dirty="0">
                <a:solidFill>
                  <a:srgbClr val="302C24"/>
                </a:solidFill>
              </a:rPr>
              <a:t>function that takes the “global popularity” </a:t>
            </a:r>
          </a:p>
        </p:txBody>
      </p:sp>
      <p:cxnSp>
        <p:nvCxnSpPr>
          <p:cNvPr id="6" name="直线箭头连接符 5"/>
          <p:cNvCxnSpPr/>
          <p:nvPr/>
        </p:nvCxnSpPr>
        <p:spPr>
          <a:xfrm>
            <a:off x="3073856" y="3972553"/>
            <a:ext cx="1039050" cy="6595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3073856" y="2456061"/>
            <a:ext cx="1039050" cy="6864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455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鞍具">
  <a:themeElements>
    <a:clrScheme name="Saddle">
      <a:dk1>
        <a:srgbClr val="302C24"/>
      </a:dk1>
      <a:lt1>
        <a:sysClr val="window" lastClr="FFFFFF"/>
      </a:lt1>
      <a:dk2>
        <a:srgbClr val="AC6416"/>
      </a:dk2>
      <a:lt2>
        <a:srgbClr val="E8E4DB"/>
      </a:lt2>
      <a:accent1>
        <a:srgbClr val="C6B178"/>
      </a:accent1>
      <a:accent2>
        <a:srgbClr val="9C5B14"/>
      </a:accent2>
      <a:accent3>
        <a:srgbClr val="71B2BC"/>
      </a:accent3>
      <a:accent4>
        <a:srgbClr val="78AA5D"/>
      </a:accent4>
      <a:accent5>
        <a:srgbClr val="867099"/>
      </a:accent5>
      <a:accent6>
        <a:srgbClr val="4C6F75"/>
      </a:accent6>
      <a:hlink>
        <a:srgbClr val="F27B0E"/>
      </a:hlink>
      <a:folHlink>
        <a:srgbClr val="989268"/>
      </a:folHlink>
    </a:clrScheme>
    <a:fontScheme name="Saddle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Saddle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/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/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鞍具.thmx</Template>
  <TotalTime>2146</TotalTime>
  <Words>1530</Words>
  <Application>Microsoft Macintosh PowerPoint</Application>
  <PresentationFormat>全屏显示(4:3)</PresentationFormat>
  <Paragraphs>200</Paragraphs>
  <Slides>48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49" baseType="lpstr">
      <vt:lpstr>鞍具</vt:lpstr>
      <vt:lpstr>RoadMap of Youtube Recommendation System </vt:lpstr>
      <vt:lpstr>No Outline，Just Time Order</vt:lpstr>
      <vt:lpstr>Recommendations of YouTube Web Site</vt:lpstr>
      <vt:lpstr>Taking Random Walks Through the View Graph </vt:lpstr>
      <vt:lpstr>User-Video Graph </vt:lpstr>
      <vt:lpstr>PageRank Algorithm</vt:lpstr>
      <vt:lpstr>Adsorption Algorithm</vt:lpstr>
      <vt:lpstr>Co-Visitation Video Graph Traversing</vt:lpstr>
      <vt:lpstr>Related Videos  </vt:lpstr>
      <vt:lpstr>Generating Recommendation Candidates</vt:lpstr>
      <vt:lpstr>About Ranking </vt:lpstr>
      <vt:lpstr>System Implementation </vt:lpstr>
      <vt:lpstr>Evaluation</vt:lpstr>
      <vt:lpstr>Video Suggestions on YouTube</vt:lpstr>
      <vt:lpstr>Retrieval Methods for Related Video Suggestion</vt:lpstr>
      <vt:lpstr>Video Representation </vt:lpstr>
      <vt:lpstr>Retrieval With Weighted Topics</vt:lpstr>
      <vt:lpstr>Problem :  Relative Importance of Topic  </vt:lpstr>
      <vt:lpstr>Learning Topic Transitions</vt:lpstr>
      <vt:lpstr>System Implementation</vt:lpstr>
      <vt:lpstr>Summary of The Live Traffic Experiment</vt:lpstr>
      <vt:lpstr>Deep Neural Networks for YouTube Recommendations</vt:lpstr>
      <vt:lpstr>Recommendations of YouTube Application</vt:lpstr>
      <vt:lpstr>Why Deep Neural Networks?</vt:lpstr>
      <vt:lpstr>System Architecture Overview</vt:lpstr>
      <vt:lpstr>Recommendation as Classification  </vt:lpstr>
      <vt:lpstr>Deep Candidate Generation Model Architecture  </vt:lpstr>
      <vt:lpstr>Choices About Surrogate Problem</vt:lpstr>
      <vt:lpstr>What’s the Product Optimization Target?</vt:lpstr>
      <vt:lpstr>What’s the Input of the Recommendation System?</vt:lpstr>
      <vt:lpstr>How to Recommend Recently Uploaded Content? </vt:lpstr>
      <vt:lpstr>Solution: “Example Age” Feature </vt:lpstr>
      <vt:lpstr>Training Examples Generation Source </vt:lpstr>
      <vt:lpstr>Training Examples Sampling Method</vt:lpstr>
      <vt:lpstr>Retain or Discard Sequence Information?</vt:lpstr>
      <vt:lpstr>Predict Future or Randomly Held-out Video?</vt:lpstr>
      <vt:lpstr>Experiments with Features and Depth </vt:lpstr>
      <vt:lpstr>Target and Main Method of Ranking</vt:lpstr>
      <vt:lpstr>What’s the Predicted Object of the Ranking Model?</vt:lpstr>
      <vt:lpstr>Deep Ranking Network Architecture </vt:lpstr>
      <vt:lpstr>Experiments with Hidden Layers</vt:lpstr>
      <vt:lpstr>RoadMap of YouTube Recommendation System</vt:lpstr>
      <vt:lpstr>Google Brain Gave YouTube New Life</vt:lpstr>
      <vt:lpstr>Recommendation Will Dominate Future APPs </vt:lpstr>
      <vt:lpstr>Deep Learning Will be the Future of Recommendation</vt:lpstr>
      <vt:lpstr>Small Gift : Earth</vt:lpstr>
      <vt:lpstr>Thank You!</vt:lpstr>
      <vt:lpstr>Google Brain Gave YouTube New life</vt:lpstr>
    </vt:vector>
  </TitlesOfParts>
  <Company>Sky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YouTube推荐系统改进之路</dc:title>
  <dc:creator>Wang Ke</dc:creator>
  <cp:lastModifiedBy>Wang Ke</cp:lastModifiedBy>
  <cp:revision>326</cp:revision>
  <dcterms:created xsi:type="dcterms:W3CDTF">2017-08-22T10:56:58Z</dcterms:created>
  <dcterms:modified xsi:type="dcterms:W3CDTF">2017-10-21T05:49:42Z</dcterms:modified>
</cp:coreProperties>
</file>